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40"/>
  </p:notesMasterIdLst>
  <p:handoutMasterIdLst>
    <p:handoutMasterId r:id="rId41"/>
  </p:handoutMasterIdLst>
  <p:sldIdLst>
    <p:sldId id="257" r:id="rId5"/>
    <p:sldId id="290" r:id="rId6"/>
    <p:sldId id="413" r:id="rId7"/>
    <p:sldId id="407" r:id="rId8"/>
    <p:sldId id="340" r:id="rId9"/>
    <p:sldId id="366" r:id="rId10"/>
    <p:sldId id="367" r:id="rId11"/>
    <p:sldId id="408" r:id="rId12"/>
    <p:sldId id="341" r:id="rId13"/>
    <p:sldId id="342" r:id="rId14"/>
    <p:sldId id="344" r:id="rId15"/>
    <p:sldId id="345" r:id="rId16"/>
    <p:sldId id="346" r:id="rId17"/>
    <p:sldId id="347" r:id="rId18"/>
    <p:sldId id="349" r:id="rId19"/>
    <p:sldId id="368" r:id="rId20"/>
    <p:sldId id="350" r:id="rId21"/>
    <p:sldId id="351" r:id="rId22"/>
    <p:sldId id="355" r:id="rId23"/>
    <p:sldId id="410" r:id="rId24"/>
    <p:sldId id="411" r:id="rId25"/>
    <p:sldId id="409" r:id="rId26"/>
    <p:sldId id="412" r:id="rId27"/>
    <p:sldId id="356" r:id="rId28"/>
    <p:sldId id="414" r:id="rId29"/>
    <p:sldId id="415" r:id="rId30"/>
    <p:sldId id="416" r:id="rId31"/>
    <p:sldId id="417" r:id="rId32"/>
    <p:sldId id="418" r:id="rId33"/>
    <p:sldId id="419" r:id="rId34"/>
    <p:sldId id="421" r:id="rId35"/>
    <p:sldId id="422" r:id="rId36"/>
    <p:sldId id="423" r:id="rId37"/>
    <p:sldId id="424"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7"/>
    <a:srgbClr val="FFFFFF"/>
    <a:srgbClr val="2C567A"/>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577" autoAdjust="0"/>
  </p:normalViewPr>
  <p:slideViewPr>
    <p:cSldViewPr snapToGrid="0" showGuides="1">
      <p:cViewPr varScale="1">
        <p:scale>
          <a:sx n="65" d="100"/>
          <a:sy n="65" d="100"/>
        </p:scale>
        <p:origin x="85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890" y="-11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11/14/2025</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11/14/2025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13</a:t>
            </a:fld>
            <a:endParaRPr lang="en-US" noProof="0" dirty="0"/>
          </a:p>
        </p:txBody>
      </p:sp>
    </p:spTree>
    <p:extLst>
      <p:ext uri="{BB962C8B-B14F-4D97-AF65-F5344CB8AC3E}">
        <p14:creationId xmlns:p14="http://schemas.microsoft.com/office/powerpoint/2010/main" val="2073616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14</a:t>
            </a:fld>
            <a:endParaRPr lang="en-US" noProof="0" dirty="0"/>
          </a:p>
        </p:txBody>
      </p:sp>
    </p:spTree>
    <p:extLst>
      <p:ext uri="{BB962C8B-B14F-4D97-AF65-F5344CB8AC3E}">
        <p14:creationId xmlns:p14="http://schemas.microsoft.com/office/powerpoint/2010/main" val="278664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15</a:t>
            </a:fld>
            <a:endParaRPr lang="en-US" noProof="0" dirty="0"/>
          </a:p>
        </p:txBody>
      </p:sp>
    </p:spTree>
    <p:extLst>
      <p:ext uri="{BB962C8B-B14F-4D97-AF65-F5344CB8AC3E}">
        <p14:creationId xmlns:p14="http://schemas.microsoft.com/office/powerpoint/2010/main" val="34160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16</a:t>
            </a:fld>
            <a:endParaRPr lang="en-US" noProof="0" dirty="0"/>
          </a:p>
        </p:txBody>
      </p:sp>
    </p:spTree>
    <p:extLst>
      <p:ext uri="{BB962C8B-B14F-4D97-AF65-F5344CB8AC3E}">
        <p14:creationId xmlns:p14="http://schemas.microsoft.com/office/powerpoint/2010/main" val="4264585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17</a:t>
            </a:fld>
            <a:endParaRPr lang="en-US" noProof="0" dirty="0"/>
          </a:p>
        </p:txBody>
      </p:sp>
    </p:spTree>
    <p:extLst>
      <p:ext uri="{BB962C8B-B14F-4D97-AF65-F5344CB8AC3E}">
        <p14:creationId xmlns:p14="http://schemas.microsoft.com/office/powerpoint/2010/main" val="16082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18</a:t>
            </a:fld>
            <a:endParaRPr lang="en-US" noProof="0" dirty="0"/>
          </a:p>
        </p:txBody>
      </p:sp>
    </p:spTree>
    <p:extLst>
      <p:ext uri="{BB962C8B-B14F-4D97-AF65-F5344CB8AC3E}">
        <p14:creationId xmlns:p14="http://schemas.microsoft.com/office/powerpoint/2010/main" val="361075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21</a:t>
            </a:fld>
            <a:endParaRPr lang="en-US" noProof="0" dirty="0"/>
          </a:p>
        </p:txBody>
      </p:sp>
    </p:spTree>
    <p:extLst>
      <p:ext uri="{BB962C8B-B14F-4D97-AF65-F5344CB8AC3E}">
        <p14:creationId xmlns:p14="http://schemas.microsoft.com/office/powerpoint/2010/main" val="4288244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22</a:t>
            </a:fld>
            <a:endParaRPr lang="en-US" noProof="0" dirty="0"/>
          </a:p>
        </p:txBody>
      </p:sp>
    </p:spTree>
    <p:extLst>
      <p:ext uri="{BB962C8B-B14F-4D97-AF65-F5344CB8AC3E}">
        <p14:creationId xmlns:p14="http://schemas.microsoft.com/office/powerpoint/2010/main" val="471654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23</a:t>
            </a:fld>
            <a:endParaRPr lang="en-US" noProof="0" dirty="0"/>
          </a:p>
        </p:txBody>
      </p:sp>
    </p:spTree>
    <p:extLst>
      <p:ext uri="{BB962C8B-B14F-4D97-AF65-F5344CB8AC3E}">
        <p14:creationId xmlns:p14="http://schemas.microsoft.com/office/powerpoint/2010/main" val="212745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26</a:t>
            </a:fld>
            <a:endParaRPr lang="en-US" noProof="0" dirty="0"/>
          </a:p>
        </p:txBody>
      </p:sp>
    </p:spTree>
    <p:extLst>
      <p:ext uri="{BB962C8B-B14F-4D97-AF65-F5344CB8AC3E}">
        <p14:creationId xmlns:p14="http://schemas.microsoft.com/office/powerpoint/2010/main" val="409473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719367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system behavior from the </a:t>
            </a:r>
            <a:r>
              <a:rPr lang="en-US" b="1" dirty="0" smtClean="0"/>
              <a:t>object’s perspective</a:t>
            </a:r>
            <a:r>
              <a:rPr lang="en-US" dirty="0" smtClean="0"/>
              <a:t>, </a:t>
            </a:r>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27</a:t>
            </a:fld>
            <a:endParaRPr lang="en-US" noProof="0" dirty="0"/>
          </a:p>
        </p:txBody>
      </p:sp>
    </p:spTree>
    <p:extLst>
      <p:ext uri="{BB962C8B-B14F-4D97-AF65-F5344CB8AC3E}">
        <p14:creationId xmlns:p14="http://schemas.microsoft.com/office/powerpoint/2010/main" val="194519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29</a:t>
            </a:fld>
            <a:endParaRPr lang="en-US" noProof="0" dirty="0"/>
          </a:p>
        </p:txBody>
      </p:sp>
    </p:spTree>
    <p:extLst>
      <p:ext uri="{BB962C8B-B14F-4D97-AF65-F5344CB8AC3E}">
        <p14:creationId xmlns:p14="http://schemas.microsoft.com/office/powerpoint/2010/main" val="2542413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30</a:t>
            </a:fld>
            <a:endParaRPr lang="en-US" noProof="0" dirty="0"/>
          </a:p>
        </p:txBody>
      </p:sp>
    </p:spTree>
    <p:extLst>
      <p:ext uri="{BB962C8B-B14F-4D97-AF65-F5344CB8AC3E}">
        <p14:creationId xmlns:p14="http://schemas.microsoft.com/office/powerpoint/2010/main" val="2906279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31</a:t>
            </a:fld>
            <a:endParaRPr lang="en-US" noProof="0" dirty="0"/>
          </a:p>
        </p:txBody>
      </p:sp>
    </p:spTree>
    <p:extLst>
      <p:ext uri="{BB962C8B-B14F-4D97-AF65-F5344CB8AC3E}">
        <p14:creationId xmlns:p14="http://schemas.microsoft.com/office/powerpoint/2010/main" val="1798282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e1:</a:t>
            </a:r>
            <a:r>
              <a:rPr lang="en-US" dirty="0" smtClean="0"/>
              <a:t> </a:t>
            </a:r>
            <a:r>
              <a:rPr lang="en-US" sz="1200" b="0" i="0" kern="1200" dirty="0" smtClean="0">
                <a:solidFill>
                  <a:schemeClr val="tx1"/>
                </a:solidFill>
                <a:effectLst/>
                <a:latin typeface="+mn-lt"/>
                <a:ea typeface="+mn-ea"/>
                <a:cs typeface="+mn-cs"/>
              </a:rPr>
              <a:t>If e1 occurs, the execution of the do activity A1 is immediately interrupted and the system switches to state S2.</a:t>
            </a:r>
            <a:r>
              <a:rPr lang="en-US" dirty="0" smtClean="0"/>
              <a:t> </a:t>
            </a:r>
            <a:br>
              <a:rPr lang="en-US" dirty="0" smtClean="0"/>
            </a:br>
            <a:r>
              <a:rPr lang="en-US" b="1" dirty="0" smtClean="0"/>
              <a:t>, e1[g1]: </a:t>
            </a:r>
            <a:r>
              <a:rPr lang="en-US" sz="1200" b="0" i="0" kern="1200" dirty="0" smtClean="0">
                <a:solidFill>
                  <a:schemeClr val="tx1"/>
                </a:solidFill>
                <a:effectLst/>
                <a:latin typeface="+mn-lt"/>
                <a:ea typeface="+mn-ea"/>
                <a:cs typeface="+mn-cs"/>
              </a:rPr>
              <a:t>guard g1 is checked as soon as e1 occurs. If the guard is true, A1 is terminated and there is a change of state to S2. If the guard is false, event e1 is lost and A1 is not interrupted.</a:t>
            </a:r>
            <a:r>
              <a:rPr lang="en-US" dirty="0" smtClean="0"/>
              <a:t> ,</a:t>
            </a:r>
          </a:p>
          <a:p>
            <a:r>
              <a:rPr lang="en-US" b="1" dirty="0" smtClean="0"/>
              <a:t>[g1]: </a:t>
            </a:r>
            <a:r>
              <a:rPr lang="en-US" sz="1200" b="0" i="0" kern="1200" dirty="0" smtClean="0">
                <a:solidFill>
                  <a:schemeClr val="tx1"/>
                </a:solidFill>
                <a:effectLst/>
                <a:latin typeface="+mn-lt"/>
                <a:ea typeface="+mn-ea"/>
                <a:cs typeface="+mn-cs"/>
              </a:rPr>
              <a:t>The system stays in state S1 until A1 is completed. Guard g1 is not checked until this point and the transition takes place if g1 is true. If g1 is false, the system remains in state S1 and it will never be possible to exit S1</a:t>
            </a:r>
            <a:r>
              <a:rPr lang="en-US" dirty="0" smtClean="0"/>
              <a:t>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32</a:t>
            </a:fld>
            <a:endParaRPr lang="en-US" noProof="0" dirty="0"/>
          </a:p>
        </p:txBody>
      </p:sp>
    </p:spTree>
    <p:extLst>
      <p:ext uri="{BB962C8B-B14F-4D97-AF65-F5344CB8AC3E}">
        <p14:creationId xmlns:p14="http://schemas.microsoft.com/office/powerpoint/2010/main" val="1875917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33</a:t>
            </a:fld>
            <a:endParaRPr lang="en-US" noProof="0" dirty="0"/>
          </a:p>
        </p:txBody>
      </p:sp>
    </p:spTree>
    <p:extLst>
      <p:ext uri="{BB962C8B-B14F-4D97-AF65-F5344CB8AC3E}">
        <p14:creationId xmlns:p14="http://schemas.microsoft.com/office/powerpoint/2010/main" val="225659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34</a:t>
            </a:fld>
            <a:endParaRPr lang="en-US" noProof="0" dirty="0"/>
          </a:p>
        </p:txBody>
      </p:sp>
    </p:spTree>
    <p:extLst>
      <p:ext uri="{BB962C8B-B14F-4D97-AF65-F5344CB8AC3E}">
        <p14:creationId xmlns:p14="http://schemas.microsoft.com/office/powerpoint/2010/main" val="267264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309743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7</a:t>
            </a:fld>
            <a:endParaRPr lang="en-US" noProof="0" dirty="0"/>
          </a:p>
        </p:txBody>
      </p:sp>
    </p:spTree>
    <p:extLst>
      <p:ext uri="{BB962C8B-B14F-4D97-AF65-F5344CB8AC3E}">
        <p14:creationId xmlns:p14="http://schemas.microsoft.com/office/powerpoint/2010/main" val="30331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8</a:t>
            </a:fld>
            <a:endParaRPr lang="en-US" noProof="0" dirty="0"/>
          </a:p>
        </p:txBody>
      </p:sp>
    </p:spTree>
    <p:extLst>
      <p:ext uri="{BB962C8B-B14F-4D97-AF65-F5344CB8AC3E}">
        <p14:creationId xmlns:p14="http://schemas.microsoft.com/office/powerpoint/2010/main" val="325080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9</a:t>
            </a:fld>
            <a:endParaRPr lang="en-US" noProof="0" dirty="0"/>
          </a:p>
        </p:txBody>
      </p:sp>
    </p:spTree>
    <p:extLst>
      <p:ext uri="{BB962C8B-B14F-4D97-AF65-F5344CB8AC3E}">
        <p14:creationId xmlns:p14="http://schemas.microsoft.com/office/powerpoint/2010/main" val="265284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291457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398629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69636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1284500"/>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656588" y="3781708"/>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smtClean="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smtClean="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smtClean="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2590086"/>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smtClean="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smtClean="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42265441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smtClean="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smtClean="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smtClean="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157721"/>
            <a:ext cx="11150600" cy="920336"/>
          </a:xfrm>
        </p:spPr>
        <p:txBody>
          <a:bodyPr lIns="0" tIns="0" rIns="0" bIns="0" anchor="b">
            <a:noAutofit/>
          </a:bodyPr>
          <a:lstStyle>
            <a:lvl1pPr>
              <a:defRPr sz="3200" b="1" cap="all" baseline="0">
                <a:latin typeface="Times New Roman" panose="02020603050405020304" pitchFamily="18" charset="0"/>
                <a:cs typeface="Times New Roman" panose="02020603050405020304" pitchFamily="18" charset="0"/>
              </a:defRPr>
            </a:lvl1pPr>
          </a:lstStyle>
          <a:p>
            <a:r>
              <a:rPr lang="en-US" noProof="0" dirty="0" smtClean="0"/>
              <a:t>Click to edit Master title style</a:t>
            </a:r>
            <a:endParaRPr lang="en-US" noProof="0"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1666926" y="3201745"/>
            <a:ext cx="3445566" cy="2504663"/>
          </a:xfrm>
        </p:spPr>
        <p:txBody>
          <a:bodyPr lIns="0" tIns="0" rIns="0" bIns="0">
            <a:normAutofit/>
          </a:bodyPr>
          <a:lstStyle>
            <a:lvl1pPr marL="0" indent="0" algn="ctr">
              <a:buNone/>
              <a:defRPr sz="16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a:noFill/>
        </p:spPr>
        <p:txBody>
          <a:bodyPr lIns="0" tIns="0" rIns="0" bIns="0"/>
          <a:lstStyle>
            <a:lvl1pPr algn="ctr">
              <a:defRPr sz="900">
                <a:solidFill>
                  <a:schemeClr val="bg1"/>
                </a:solidFill>
                <a:latin typeface="Times New Roman" panose="02020603050405020304" pitchFamily="18" charset="0"/>
                <a:cs typeface="Times New Roman" panose="02020603050405020304" pitchFamily="18" charset="0"/>
              </a:defRPr>
            </a:lvl1pPr>
          </a:lstStyle>
          <a:p>
            <a:fld id="{9EC71654-96A5-4280-94F3-931C61A9F92C}" type="slidenum">
              <a:rPr lang="en-US" smtClean="0"/>
              <a:pPr/>
              <a:t>‹#›</a:t>
            </a:fld>
            <a:endParaRPr lang="en-US"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666926" y="2706357"/>
            <a:ext cx="3445566" cy="495389"/>
          </a:xfrm>
        </p:spPr>
        <p:txBody>
          <a:bodyPr lIns="0" tIns="0" rIns="0" bIns="0" anchor="ctr">
            <a:noAutofit/>
          </a:bodyPr>
          <a:lstStyle>
            <a:lvl1pPr marL="0" indent="0" algn="ctr">
              <a:buNone/>
              <a:defRPr sz="1800" b="1" cap="all"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6" name="Rectangle 5"/>
          <p:cNvSpPr/>
          <p:nvPr userDrawn="1"/>
        </p:nvSpPr>
        <p:spPr>
          <a:xfrm>
            <a:off x="515938" y="1166957"/>
            <a:ext cx="111506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0332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CE6D5A-A5C0-4B12-A26A-691D5743FA5C}"/>
              </a:ext>
            </a:extLst>
          </p:cNvPr>
          <p:cNvSpPr/>
          <p:nvPr userDrawn="1"/>
        </p:nvSpPr>
        <p:spPr>
          <a:xfrm>
            <a:off x="1294284" y="1241787"/>
            <a:ext cx="10237316"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0079"/>
            <a:ext cx="11150600" cy="920336"/>
          </a:xfrm>
        </p:spPr>
        <p:txBody>
          <a:bodyPr lIns="0" tIns="0" rIns="0" bIns="0" anchor="b">
            <a:noAutofit/>
          </a:bodyPr>
          <a:lstStyle>
            <a:lvl1pPr>
              <a:defRPr sz="3200" b="1" cap="all" baseline="0">
                <a:latin typeface="Times New Roman" panose="02020603050405020304" pitchFamily="18" charset="0"/>
                <a:cs typeface="Times New Roman" panose="02020603050405020304" pitchFamily="18" charset="0"/>
              </a:defRPr>
            </a:lvl1pPr>
          </a:lstStyle>
          <a:p>
            <a:r>
              <a:rPr lang="en-US" noProof="0" smtClean="0"/>
              <a:t>Click to edit Master title style</a:t>
            </a:r>
            <a:endParaRPr lang="en-US" noProof="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latin typeface="Times New Roman" panose="02020603050405020304" pitchFamily="18" charset="0"/>
              <a:cs typeface="Times New Roman" panose="02020603050405020304" pitchFamily="18" charset="0"/>
            </a:endParaRP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14217" y="1357628"/>
            <a:ext cx="3445566" cy="495389"/>
          </a:xfrm>
        </p:spPr>
        <p:txBody>
          <a:bodyPr lIns="0" tIns="0" rIns="0" bIns="0" anchor="ctr">
            <a:noAutofit/>
          </a:bodyPr>
          <a:lstStyle>
            <a:lvl1pPr marL="0" indent="0" algn="r">
              <a:buNone/>
              <a:defRPr sz="1800" b="1" cap="all" baseline="0">
                <a:solidFill>
                  <a:schemeClr val="accent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845247" y="1197330"/>
            <a:ext cx="731520" cy="7315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5CE6D5A-A5C0-4B12-A26A-691D5743FA5C}"/>
              </a:ext>
            </a:extLst>
          </p:cNvPr>
          <p:cNvSpPr/>
          <p:nvPr userDrawn="1"/>
        </p:nvSpPr>
        <p:spPr>
          <a:xfrm>
            <a:off x="1294284" y="2023623"/>
            <a:ext cx="10237316"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18" name="Content Placeholder 2">
            <a:extLst>
              <a:ext uri="{FF2B5EF4-FFF2-40B4-BE49-F238E27FC236}">
                <a16:creationId xmlns:a16="http://schemas.microsoft.com/office/drawing/2014/main" id="{FEB88DD7-AEB5-4718-AF2D-28B5B91ED715}"/>
              </a:ext>
            </a:extLst>
          </p:cNvPr>
          <p:cNvSpPr>
            <a:spLocks noGrp="1"/>
          </p:cNvSpPr>
          <p:nvPr>
            <p:ph idx="22" hasCustomPrompt="1"/>
          </p:nvPr>
        </p:nvSpPr>
        <p:spPr>
          <a:xfrm>
            <a:off x="2114217" y="2228364"/>
            <a:ext cx="3445566" cy="495389"/>
          </a:xfrm>
        </p:spPr>
        <p:txBody>
          <a:bodyPr lIns="0" tIns="0" rIns="0" bIns="0" anchor="ctr">
            <a:noAutofit/>
          </a:bodyPr>
          <a:lstStyle>
            <a:lvl1pPr marL="0" indent="0" algn="r">
              <a:buNone/>
              <a:defRPr sz="1800" b="1" cap="all" baseline="0">
                <a:solidFill>
                  <a:schemeClr val="accent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19" name="Oval 18">
            <a:extLst>
              <a:ext uri="{FF2B5EF4-FFF2-40B4-BE49-F238E27FC236}">
                <a16:creationId xmlns:a16="http://schemas.microsoft.com/office/drawing/2014/main" id="{919C8692-230B-D543-A7F7-4FD61B04D1C6}"/>
              </a:ext>
            </a:extLst>
          </p:cNvPr>
          <p:cNvSpPr>
            <a:spLocks noChangeAspect="1"/>
          </p:cNvSpPr>
          <p:nvPr userDrawn="1"/>
        </p:nvSpPr>
        <p:spPr>
          <a:xfrm>
            <a:off x="845247" y="1979166"/>
            <a:ext cx="731520" cy="7315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25CE6D5A-A5C0-4B12-A26A-691D5743FA5C}"/>
              </a:ext>
            </a:extLst>
          </p:cNvPr>
          <p:cNvSpPr/>
          <p:nvPr userDrawn="1"/>
        </p:nvSpPr>
        <p:spPr>
          <a:xfrm>
            <a:off x="1294284" y="2802004"/>
            <a:ext cx="10237316"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30" name="Content Placeholder 2">
            <a:extLst>
              <a:ext uri="{FF2B5EF4-FFF2-40B4-BE49-F238E27FC236}">
                <a16:creationId xmlns:a16="http://schemas.microsoft.com/office/drawing/2014/main" id="{FEB88DD7-AEB5-4718-AF2D-28B5B91ED715}"/>
              </a:ext>
            </a:extLst>
          </p:cNvPr>
          <p:cNvSpPr>
            <a:spLocks noGrp="1"/>
          </p:cNvSpPr>
          <p:nvPr>
            <p:ph idx="24" hasCustomPrompt="1"/>
          </p:nvPr>
        </p:nvSpPr>
        <p:spPr>
          <a:xfrm>
            <a:off x="2114217" y="3006745"/>
            <a:ext cx="3445566" cy="495389"/>
          </a:xfrm>
        </p:spPr>
        <p:txBody>
          <a:bodyPr lIns="0" tIns="0" rIns="0" bIns="0" anchor="ctr">
            <a:noAutofit/>
          </a:bodyPr>
          <a:lstStyle>
            <a:lvl1pPr marL="0" indent="0" algn="r">
              <a:buNone/>
              <a:defRPr sz="1800" b="1" cap="all" baseline="0">
                <a:solidFill>
                  <a:schemeClr val="accent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31" name="Oval 30">
            <a:extLst>
              <a:ext uri="{FF2B5EF4-FFF2-40B4-BE49-F238E27FC236}">
                <a16:creationId xmlns:a16="http://schemas.microsoft.com/office/drawing/2014/main" id="{919C8692-230B-D543-A7F7-4FD61B04D1C6}"/>
              </a:ext>
            </a:extLst>
          </p:cNvPr>
          <p:cNvSpPr>
            <a:spLocks noChangeAspect="1"/>
          </p:cNvSpPr>
          <p:nvPr userDrawn="1"/>
        </p:nvSpPr>
        <p:spPr>
          <a:xfrm>
            <a:off x="845247" y="2757547"/>
            <a:ext cx="731520" cy="7315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25CE6D5A-A5C0-4B12-A26A-691D5743FA5C}"/>
              </a:ext>
            </a:extLst>
          </p:cNvPr>
          <p:cNvSpPr/>
          <p:nvPr userDrawn="1"/>
        </p:nvSpPr>
        <p:spPr>
          <a:xfrm>
            <a:off x="1294284" y="3583808"/>
            <a:ext cx="10237316"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34" name="Content Placeholder 2">
            <a:extLst>
              <a:ext uri="{FF2B5EF4-FFF2-40B4-BE49-F238E27FC236}">
                <a16:creationId xmlns:a16="http://schemas.microsoft.com/office/drawing/2014/main" id="{FEB88DD7-AEB5-4718-AF2D-28B5B91ED715}"/>
              </a:ext>
            </a:extLst>
          </p:cNvPr>
          <p:cNvSpPr>
            <a:spLocks noGrp="1"/>
          </p:cNvSpPr>
          <p:nvPr>
            <p:ph idx="26" hasCustomPrompt="1"/>
          </p:nvPr>
        </p:nvSpPr>
        <p:spPr>
          <a:xfrm>
            <a:off x="2114217" y="3788549"/>
            <a:ext cx="3445566" cy="495389"/>
          </a:xfrm>
        </p:spPr>
        <p:txBody>
          <a:bodyPr lIns="0" tIns="0" rIns="0" bIns="0" anchor="ctr">
            <a:noAutofit/>
          </a:bodyPr>
          <a:lstStyle>
            <a:lvl1pPr marL="0" indent="0" algn="r">
              <a:buNone/>
              <a:defRPr sz="1800" b="1" cap="all" baseline="0">
                <a:solidFill>
                  <a:schemeClr val="accent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35" name="Oval 34">
            <a:extLst>
              <a:ext uri="{FF2B5EF4-FFF2-40B4-BE49-F238E27FC236}">
                <a16:creationId xmlns:a16="http://schemas.microsoft.com/office/drawing/2014/main" id="{919C8692-230B-D543-A7F7-4FD61B04D1C6}"/>
              </a:ext>
            </a:extLst>
          </p:cNvPr>
          <p:cNvSpPr>
            <a:spLocks noChangeAspect="1"/>
          </p:cNvSpPr>
          <p:nvPr userDrawn="1"/>
        </p:nvSpPr>
        <p:spPr>
          <a:xfrm>
            <a:off x="845247" y="3539351"/>
            <a:ext cx="731520" cy="7315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25CE6D5A-A5C0-4B12-A26A-691D5743FA5C}"/>
              </a:ext>
            </a:extLst>
          </p:cNvPr>
          <p:cNvSpPr/>
          <p:nvPr userDrawn="1"/>
        </p:nvSpPr>
        <p:spPr>
          <a:xfrm>
            <a:off x="1294284" y="4368127"/>
            <a:ext cx="10237316"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38" name="Content Placeholder 2">
            <a:extLst>
              <a:ext uri="{FF2B5EF4-FFF2-40B4-BE49-F238E27FC236}">
                <a16:creationId xmlns:a16="http://schemas.microsoft.com/office/drawing/2014/main" id="{FEB88DD7-AEB5-4718-AF2D-28B5B91ED715}"/>
              </a:ext>
            </a:extLst>
          </p:cNvPr>
          <p:cNvSpPr>
            <a:spLocks noGrp="1"/>
          </p:cNvSpPr>
          <p:nvPr>
            <p:ph idx="28" hasCustomPrompt="1"/>
          </p:nvPr>
        </p:nvSpPr>
        <p:spPr>
          <a:xfrm>
            <a:off x="2114217" y="4509368"/>
            <a:ext cx="3445566" cy="495389"/>
          </a:xfrm>
        </p:spPr>
        <p:txBody>
          <a:bodyPr lIns="0" tIns="0" rIns="0" bIns="0" anchor="ctr">
            <a:noAutofit/>
          </a:bodyPr>
          <a:lstStyle>
            <a:lvl1pPr marL="0" indent="0" algn="r">
              <a:buNone/>
              <a:defRPr sz="1800" b="1" cap="all" baseline="0">
                <a:solidFill>
                  <a:schemeClr val="accent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39" name="Oval 38">
            <a:extLst>
              <a:ext uri="{FF2B5EF4-FFF2-40B4-BE49-F238E27FC236}">
                <a16:creationId xmlns:a16="http://schemas.microsoft.com/office/drawing/2014/main" id="{919C8692-230B-D543-A7F7-4FD61B04D1C6}"/>
              </a:ext>
            </a:extLst>
          </p:cNvPr>
          <p:cNvSpPr>
            <a:spLocks noChangeAspect="1"/>
          </p:cNvSpPr>
          <p:nvPr userDrawn="1"/>
        </p:nvSpPr>
        <p:spPr>
          <a:xfrm>
            <a:off x="845247" y="4323670"/>
            <a:ext cx="731520" cy="7315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25CE6D5A-A5C0-4B12-A26A-691D5743FA5C}"/>
              </a:ext>
            </a:extLst>
          </p:cNvPr>
          <p:cNvSpPr/>
          <p:nvPr userDrawn="1"/>
        </p:nvSpPr>
        <p:spPr>
          <a:xfrm>
            <a:off x="1294284" y="5154771"/>
            <a:ext cx="10237316"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42" name="Content Placeholder 2">
            <a:extLst>
              <a:ext uri="{FF2B5EF4-FFF2-40B4-BE49-F238E27FC236}">
                <a16:creationId xmlns:a16="http://schemas.microsoft.com/office/drawing/2014/main" id="{FEB88DD7-AEB5-4718-AF2D-28B5B91ED715}"/>
              </a:ext>
            </a:extLst>
          </p:cNvPr>
          <p:cNvSpPr>
            <a:spLocks noGrp="1"/>
          </p:cNvSpPr>
          <p:nvPr>
            <p:ph idx="30" hasCustomPrompt="1"/>
          </p:nvPr>
        </p:nvSpPr>
        <p:spPr>
          <a:xfrm>
            <a:off x="2114217" y="5270612"/>
            <a:ext cx="3445566" cy="495389"/>
          </a:xfrm>
        </p:spPr>
        <p:txBody>
          <a:bodyPr lIns="0" tIns="0" rIns="0" bIns="0" anchor="ctr">
            <a:noAutofit/>
          </a:bodyPr>
          <a:lstStyle>
            <a:lvl1pPr marL="0" indent="0" algn="r">
              <a:buNone/>
              <a:defRPr sz="1800" b="1" cap="all" baseline="0">
                <a:solidFill>
                  <a:schemeClr val="accent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43" name="Oval 42">
            <a:extLst>
              <a:ext uri="{FF2B5EF4-FFF2-40B4-BE49-F238E27FC236}">
                <a16:creationId xmlns:a16="http://schemas.microsoft.com/office/drawing/2014/main" id="{919C8692-230B-D543-A7F7-4FD61B04D1C6}"/>
              </a:ext>
            </a:extLst>
          </p:cNvPr>
          <p:cNvSpPr>
            <a:spLocks noChangeAspect="1"/>
          </p:cNvSpPr>
          <p:nvPr userDrawn="1"/>
        </p:nvSpPr>
        <p:spPr>
          <a:xfrm>
            <a:off x="845247" y="5110314"/>
            <a:ext cx="731520" cy="7315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25CE6D5A-A5C0-4B12-A26A-691D5743FA5C}"/>
              </a:ext>
            </a:extLst>
          </p:cNvPr>
          <p:cNvSpPr/>
          <p:nvPr userDrawn="1"/>
        </p:nvSpPr>
        <p:spPr>
          <a:xfrm>
            <a:off x="1294284" y="5929749"/>
            <a:ext cx="10237316"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
        <p:nvSpPr>
          <p:cNvPr id="46" name="Content Placeholder 2">
            <a:extLst>
              <a:ext uri="{FF2B5EF4-FFF2-40B4-BE49-F238E27FC236}">
                <a16:creationId xmlns:a16="http://schemas.microsoft.com/office/drawing/2014/main" id="{FEB88DD7-AEB5-4718-AF2D-28B5B91ED715}"/>
              </a:ext>
            </a:extLst>
          </p:cNvPr>
          <p:cNvSpPr>
            <a:spLocks noGrp="1"/>
          </p:cNvSpPr>
          <p:nvPr>
            <p:ph idx="32" hasCustomPrompt="1"/>
          </p:nvPr>
        </p:nvSpPr>
        <p:spPr>
          <a:xfrm>
            <a:off x="2114217" y="6134490"/>
            <a:ext cx="3445566" cy="495389"/>
          </a:xfrm>
        </p:spPr>
        <p:txBody>
          <a:bodyPr lIns="0" tIns="0" rIns="0" bIns="0" anchor="ctr">
            <a:noAutofit/>
          </a:bodyPr>
          <a:lstStyle>
            <a:lvl1pPr marL="0" indent="0" algn="r">
              <a:buNone/>
              <a:defRPr sz="1800" b="1" cap="all" baseline="0">
                <a:solidFill>
                  <a:schemeClr val="accent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47" name="Oval 46">
            <a:extLst>
              <a:ext uri="{FF2B5EF4-FFF2-40B4-BE49-F238E27FC236}">
                <a16:creationId xmlns:a16="http://schemas.microsoft.com/office/drawing/2014/main" id="{919C8692-230B-D543-A7F7-4FD61B04D1C6}"/>
              </a:ext>
            </a:extLst>
          </p:cNvPr>
          <p:cNvSpPr>
            <a:spLocks noChangeAspect="1"/>
          </p:cNvSpPr>
          <p:nvPr userDrawn="1"/>
        </p:nvSpPr>
        <p:spPr>
          <a:xfrm>
            <a:off x="845247" y="5910692"/>
            <a:ext cx="731520" cy="7315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atin typeface="Times New Roman" panose="02020603050405020304" pitchFamily="18" charset="0"/>
                <a:cs typeface="Times New Roman" panose="02020603050405020304" pitchFamily="18" charset="0"/>
              </a:defRPr>
            </a:lvl1pPr>
          </a:lstStyle>
          <a:p>
            <a:r>
              <a:rPr lang="en-US" noProof="0" smtClean="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smtClean="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smtClean="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smtClean="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smtClean="0"/>
              <a:t>Click to edit Master title style</a:t>
            </a:r>
            <a:endParaRPr lang="en-US" noProof="0" dirty="0"/>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
        <p:nvSpPr>
          <p:cNvPr id="8" name="Rectangle 7"/>
          <p:cNvSpPr/>
          <p:nvPr userDrawn="1"/>
        </p:nvSpPr>
        <p:spPr>
          <a:xfrm>
            <a:off x="838200" y="6459865"/>
            <a:ext cx="787395" cy="261610"/>
          </a:xfrm>
          <a:prstGeom prst="rect">
            <a:avLst/>
          </a:prstGeom>
        </p:spPr>
        <p:txBody>
          <a:bodyPr wrap="none">
            <a:spAutoFit/>
          </a:bodyPr>
          <a:lstStyle/>
          <a:p>
            <a:r>
              <a:rPr lang="en-US" sz="1100" dirty="0" smtClean="0">
                <a:solidFill>
                  <a:schemeClr val="bg1">
                    <a:lumMod val="50000"/>
                  </a:schemeClr>
                </a:solidFill>
                <a:latin typeface="Times New Roman" panose="02020603050405020304" pitchFamily="18" charset="0"/>
                <a:cs typeface="Times New Roman" panose="02020603050405020304" pitchFamily="18" charset="0"/>
              </a:rPr>
              <a:t>2025/2026</a:t>
            </a:r>
            <a:endParaRPr lang="en-US" sz="11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 name="Rectangle 9"/>
          <p:cNvSpPr/>
          <p:nvPr userDrawn="1"/>
        </p:nvSpPr>
        <p:spPr>
          <a:xfrm>
            <a:off x="8975031" y="6459865"/>
            <a:ext cx="2412840" cy="261610"/>
          </a:xfrm>
          <a:prstGeom prst="rect">
            <a:avLst/>
          </a:prstGeom>
        </p:spPr>
        <p:txBody>
          <a:bodyPr wrap="none">
            <a:spAutoFit/>
          </a:bodyPr>
          <a:lstStyle/>
          <a:p>
            <a:r>
              <a:rPr lang="en-US" sz="1100" dirty="0" smtClean="0">
                <a:solidFill>
                  <a:schemeClr val="bg1">
                    <a:lumMod val="50000"/>
                  </a:schemeClr>
                </a:solidFill>
                <a:latin typeface="Times New Roman" panose="02020603050405020304" pitchFamily="18" charset="0"/>
                <a:cs typeface="Times New Roman" panose="02020603050405020304" pitchFamily="18" charset="0"/>
              </a:rPr>
              <a:t>Software Engineering – Fatma ElSayed</a:t>
            </a:r>
            <a:endParaRPr lang="en-US" sz="11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2.png"/><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10.wdp"/><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11.wdp"/></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12.wdp"/></Relationships>
</file>

<file path=ppt/slides/_rels/slide32.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microsoft.com/office/2007/relationships/hdphoto" Target="../media/hdphoto14.wdp"/><Relationship Id="rId11"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16.wdp"/><Relationship Id="rId4" Type="http://schemas.microsoft.com/office/2007/relationships/hdphoto" Target="../media/hdphoto13.wdp"/><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17.wdp"/></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18.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2189096" y="1743078"/>
            <a:ext cx="7882004" cy="1893887"/>
          </a:xfrm>
        </p:spPr>
        <p:txBody>
          <a:bodyPr/>
          <a:lstStyle/>
          <a:p>
            <a:pPr algn="ctr">
              <a:spcAft>
                <a:spcPts val="1200"/>
              </a:spcAft>
            </a:pPr>
            <a:r>
              <a:rPr lang="en-US" sz="4000" cap="none" dirty="0" smtClean="0">
                <a:latin typeface="Times New Roman" panose="02020603050405020304" pitchFamily="18" charset="0"/>
                <a:cs typeface="Times New Roman" panose="02020603050405020304" pitchFamily="18" charset="0"/>
              </a:rPr>
              <a:t>Software Engineering</a:t>
            </a:r>
            <a:endParaRPr lang="en-US" sz="3200" b="0" cap="none"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98EF7BD-FE81-4B20-8DC5-0B3EB736F9F8}"/>
              </a:ext>
            </a:extLst>
          </p:cNvPr>
          <p:cNvSpPr txBox="1">
            <a:spLocks/>
          </p:cNvSpPr>
          <p:nvPr/>
        </p:nvSpPr>
        <p:spPr>
          <a:xfrm>
            <a:off x="2062096" y="4079889"/>
            <a:ext cx="7882004" cy="1625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1"/>
                </a:solidFill>
                <a:latin typeface="+mj-lt"/>
                <a:ea typeface="+mj-ea"/>
                <a:cs typeface="+mj-cs"/>
              </a:defRPr>
            </a:lvl1pPr>
          </a:lstStyle>
          <a:p>
            <a:pPr algn="ctr">
              <a:spcAft>
                <a:spcPts val="1200"/>
              </a:spcAft>
            </a:pPr>
            <a:r>
              <a:rPr lang="en-US" sz="2800" cap="none" dirty="0" smtClean="0">
                <a:latin typeface="Times New Roman" panose="02020603050405020304" pitchFamily="18" charset="0"/>
                <a:cs typeface="Times New Roman" panose="02020603050405020304" pitchFamily="18" charset="0"/>
              </a:rPr>
              <a:t>Dr. Fatma ElSayed</a:t>
            </a:r>
          </a:p>
          <a:p>
            <a:pPr algn="ctr">
              <a:spcAft>
                <a:spcPts val="1200"/>
              </a:spcAft>
            </a:pPr>
            <a:r>
              <a:rPr lang="en-US" sz="2800" cap="none" dirty="0" smtClean="0">
                <a:latin typeface="Times New Roman" panose="02020603050405020304" pitchFamily="18" charset="0"/>
                <a:cs typeface="Times New Roman" panose="02020603050405020304" pitchFamily="18" charset="0"/>
              </a:rPr>
              <a:t>Dr. Ahmed Yousry </a:t>
            </a:r>
          </a:p>
          <a:p>
            <a:pPr algn="ctr">
              <a:spcBef>
                <a:spcPts val="1200"/>
              </a:spcBef>
            </a:pPr>
            <a:r>
              <a:rPr lang="en-US" sz="2800" b="0" cap="none" dirty="0" smtClean="0">
                <a:latin typeface="Times New Roman" panose="02020603050405020304" pitchFamily="18" charset="0"/>
                <a:cs typeface="Times New Roman" panose="02020603050405020304" pitchFamily="18" charset="0"/>
              </a:rPr>
              <a:t>Computer Science Department </a:t>
            </a:r>
          </a:p>
        </p:txBody>
      </p:sp>
    </p:spTree>
    <p:extLst>
      <p:ext uri="{BB962C8B-B14F-4D97-AF65-F5344CB8AC3E}">
        <p14:creationId xmlns:p14="http://schemas.microsoft.com/office/powerpoint/2010/main" val="3737989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10</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Example (1)</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2191656" y="1320850"/>
            <a:ext cx="6384111" cy="5508122"/>
          </a:xfrm>
          <a:prstGeom prst="rect">
            <a:avLst/>
          </a:prstGeom>
        </p:spPr>
      </p:pic>
      <p:sp>
        <p:nvSpPr>
          <p:cNvPr id="6" name="Rectangle 5"/>
          <p:cNvSpPr/>
          <p:nvPr/>
        </p:nvSpPr>
        <p:spPr>
          <a:xfrm>
            <a:off x="8663242" y="5581134"/>
            <a:ext cx="916726"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Figure 1</a:t>
            </a:r>
            <a:endParaRPr lang="en-US" sz="1600" b="1" dirty="0"/>
          </a:p>
        </p:txBody>
      </p:sp>
    </p:spTree>
    <p:extLst>
      <p:ext uri="{BB962C8B-B14F-4D97-AF65-F5344CB8AC3E}">
        <p14:creationId xmlns:p14="http://schemas.microsoft.com/office/powerpoint/2010/main" val="1406292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11</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Example (1)</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783773" y="1362894"/>
            <a:ext cx="10189028" cy="4744889"/>
          </a:xfrm>
          <a:prstGeom prst="rect">
            <a:avLst/>
          </a:prstGeom>
        </p:spPr>
        <p:txBody>
          <a:bodyPr wrap="square">
            <a:spAutoFit/>
          </a:bodyPr>
          <a:lstStyle/>
          <a:p>
            <a:pPr algn="just">
              <a:spcAft>
                <a:spcPts val="1200"/>
              </a:spcAft>
            </a:pPr>
            <a:r>
              <a:rPr lang="en-US" sz="2200" dirty="0">
                <a:latin typeface="Times New Roman" panose="02020603050405020304" pitchFamily="18" charset="0"/>
                <a:cs typeface="Times New Roman" panose="02020603050405020304" pitchFamily="18" charset="0"/>
              </a:rPr>
              <a:t>The basic elements of an activity diagram are activities and transitions. The completion of an activity triggers an outgoing transition. Similarly, once the incoming transition has been triggered an activity may commence</a:t>
            </a:r>
            <a:r>
              <a:rPr lang="en-US" sz="2200" dirty="0" smtClean="0">
                <a:latin typeface="Times New Roman" panose="02020603050405020304" pitchFamily="18" charset="0"/>
                <a:cs typeface="Times New Roman" panose="02020603050405020304" pitchFamily="18" charset="0"/>
              </a:rPr>
              <a:t>.</a:t>
            </a:r>
          </a:p>
          <a:p>
            <a:pPr marL="566738" indent="-342900" algn="just">
              <a:spcAft>
                <a:spcPts val="1000"/>
              </a:spcAft>
              <a:buFont typeface="Courier New" panose="02070309020205020404" pitchFamily="49" charset="0"/>
              <a:buChar char="o"/>
            </a:pPr>
            <a:r>
              <a:rPr lang="en-US" sz="2200" dirty="0" smtClean="0">
                <a:latin typeface="Times New Roman" panose="02020603050405020304" pitchFamily="18" charset="0"/>
                <a:cs typeface="Times New Roman" panose="02020603050405020304" pitchFamily="18" charset="0"/>
              </a:rPr>
              <a:t>There </a:t>
            </a:r>
            <a:r>
              <a:rPr lang="en-US" sz="2200" dirty="0">
                <a:latin typeface="Times New Roman" panose="02020603050405020304" pitchFamily="18" charset="0"/>
                <a:cs typeface="Times New Roman" panose="02020603050405020304" pitchFamily="18" charset="0"/>
              </a:rPr>
              <a:t>are two predefined activities, start and stop, which is represented as filled circles, a diagram may include more than one stop node if it makes it clearer</a:t>
            </a:r>
            <a:r>
              <a:rPr lang="en-US" sz="2200" dirty="0" smtClean="0">
                <a:latin typeface="Times New Roman" panose="02020603050405020304" pitchFamily="18" charset="0"/>
                <a:cs typeface="Times New Roman" panose="02020603050405020304" pitchFamily="18" charset="0"/>
              </a:rPr>
              <a:t>.</a:t>
            </a:r>
          </a:p>
          <a:p>
            <a:pPr marL="566738" indent="-342900" algn="just">
              <a:spcAft>
                <a:spcPts val="1200"/>
              </a:spcAft>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The Figure shows two </a:t>
            </a:r>
            <a:r>
              <a:rPr lang="en-US" sz="2200" dirty="0" smtClean="0">
                <a:latin typeface="Times New Roman" panose="02020603050405020304" pitchFamily="18" charset="0"/>
                <a:cs typeface="Times New Roman" panose="02020603050405020304" pitchFamily="18" charset="0"/>
              </a:rPr>
              <a:t>synchronization </a:t>
            </a:r>
            <a:r>
              <a:rPr lang="en-US" sz="2200" dirty="0">
                <a:latin typeface="Times New Roman" panose="02020603050405020304" pitchFamily="18" charset="0"/>
                <a:cs typeface="Times New Roman" panose="02020603050405020304" pitchFamily="18" charset="0"/>
              </a:rPr>
              <a:t>bars, denoted by thick horizontal </a:t>
            </a:r>
            <a:r>
              <a:rPr lang="en-US" sz="2200" dirty="0" smtClean="0">
                <a:latin typeface="Times New Roman" panose="02020603050405020304" pitchFamily="18" charset="0"/>
                <a:cs typeface="Times New Roman" panose="02020603050405020304" pitchFamily="18" charset="0"/>
              </a:rPr>
              <a:t>lines, the </a:t>
            </a:r>
            <a:r>
              <a:rPr lang="en-US" sz="2200" dirty="0">
                <a:latin typeface="Times New Roman" panose="02020603050405020304" pitchFamily="18" charset="0"/>
                <a:cs typeface="Times New Roman" panose="02020603050405020304" pitchFamily="18" charset="0"/>
              </a:rPr>
              <a:t>upper one denotes a fork and the lower one a join. The upper bar allows for separate activities to be carried out in parallel, so between the two </a:t>
            </a:r>
            <a:r>
              <a:rPr lang="en-US" sz="2200" dirty="0" smtClean="0">
                <a:latin typeface="Times New Roman" panose="02020603050405020304" pitchFamily="18" charset="0"/>
                <a:cs typeface="Times New Roman" panose="02020603050405020304" pitchFamily="18" charset="0"/>
              </a:rPr>
              <a:t>synchronization </a:t>
            </a:r>
            <a:r>
              <a:rPr lang="en-US" sz="2200" dirty="0">
                <a:latin typeface="Times New Roman" panose="02020603050405020304" pitchFamily="18" charset="0"/>
                <a:cs typeface="Times New Roman" panose="02020603050405020304" pitchFamily="18" charset="0"/>
              </a:rPr>
              <a:t>bars the two separate strands can be performed concurrently</a:t>
            </a:r>
            <a:r>
              <a:rPr lang="en-US" sz="2200" dirty="0" smtClean="0">
                <a:latin typeface="Times New Roman" panose="02020603050405020304" pitchFamily="18" charset="0"/>
                <a:cs typeface="Times New Roman" panose="02020603050405020304" pitchFamily="18" charset="0"/>
              </a:rPr>
              <a:t>.</a:t>
            </a:r>
          </a:p>
          <a:p>
            <a:pPr marL="566738" indent="-342900" algn="just">
              <a:spcAft>
                <a:spcPts val="1200"/>
              </a:spcAft>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In UML, a note (with annotation) is shown as a rectangle with the top </a:t>
            </a:r>
            <a:r>
              <a:rPr lang="en-US" sz="2200" dirty="0" smtClean="0">
                <a:latin typeface="Times New Roman" panose="02020603050405020304" pitchFamily="18" charset="0"/>
                <a:cs typeface="Times New Roman" panose="02020603050405020304" pitchFamily="18" charset="0"/>
              </a:rPr>
              <a:t>right-hand </a:t>
            </a:r>
            <a:r>
              <a:rPr lang="en-US" sz="2200" dirty="0">
                <a:latin typeface="Times New Roman" panose="02020603050405020304" pitchFamily="18" charset="0"/>
                <a:cs typeface="Times New Roman" panose="02020603050405020304" pitchFamily="18" charset="0"/>
              </a:rPr>
              <a:t>corner folded down</a:t>
            </a:r>
            <a:r>
              <a:rPr lang="en-US" sz="2200" dirty="0" smtClean="0">
                <a:latin typeface="Times New Roman" panose="02020603050405020304" pitchFamily="18" charset="0"/>
                <a:cs typeface="Times New Roman" panose="02020603050405020304" pitchFamily="18" charset="0"/>
              </a:rPr>
              <a:t>.</a:t>
            </a:r>
          </a:p>
          <a:p>
            <a:pPr marL="566738" indent="-342900">
              <a:buFont typeface="Courier New" panose="02070309020205020404" pitchFamily="49" charset="0"/>
              <a:buChar char="o"/>
            </a:pPr>
            <a:r>
              <a:rPr lang="en-US" sz="2200" dirty="0">
                <a:latin typeface="Times New Roman" panose="02020603050405020304" pitchFamily="18" charset="0"/>
                <a:cs typeface="Times New Roman" panose="02020603050405020304" pitchFamily="18" charset="0"/>
              </a:rPr>
              <a:t>A dashed line is used to attach the note to the model element to which it </a:t>
            </a:r>
            <a:r>
              <a:rPr lang="en-US" sz="2200" dirty="0" smtClean="0">
                <a:latin typeface="Times New Roman" panose="02020603050405020304" pitchFamily="18" charset="0"/>
                <a:cs typeface="Times New Roman" panose="02020603050405020304" pitchFamily="18" charset="0"/>
              </a:rPr>
              <a:t>refers.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452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12</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Example (1)</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224746" y="1743194"/>
            <a:ext cx="2928109" cy="3200876"/>
          </a:xfrm>
          <a:prstGeom prst="rect">
            <a:avLst/>
          </a:prstGeom>
        </p:spPr>
        <p:txBody>
          <a:bodyPr wrap="square">
            <a:spAutoFit/>
          </a:bodyPr>
          <a:lstStyle/>
          <a:p>
            <a:pPr>
              <a:spcAft>
                <a:spcPts val="1200"/>
              </a:spcAft>
            </a:pPr>
            <a:r>
              <a:rPr lang="en-US" sz="2400" dirty="0" smtClean="0">
                <a:latin typeface="Times New Roman" panose="02020603050405020304" pitchFamily="18" charset="0"/>
                <a:cs typeface="Times New Roman" panose="02020603050405020304" pitchFamily="18" charset="0"/>
              </a:rPr>
              <a:t>Redraw </a:t>
            </a:r>
            <a:r>
              <a:rPr lang="en-US" sz="2400" dirty="0">
                <a:latin typeface="Times New Roman" panose="02020603050405020304" pitchFamily="18" charset="0"/>
                <a:cs typeface="Times New Roman" panose="02020603050405020304" pitchFamily="18" charset="0"/>
              </a:rPr>
              <a:t>the activity diagram of preparing a cup coffee so </a:t>
            </a:r>
            <a:r>
              <a:rPr lang="en-US" sz="2400" dirty="0" smtClean="0">
                <a:latin typeface="Times New Roman" panose="02020603050405020304" pitchFamily="18" charset="0"/>
                <a:cs typeface="Times New Roman" panose="02020603050405020304" pitchFamily="18" charset="0"/>
              </a:rPr>
              <a:t>that</a:t>
            </a:r>
          </a:p>
          <a:p>
            <a:pPr marL="342900" indent="-342900">
              <a:spcAft>
                <a:spcPts val="12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allows to check </a:t>
            </a:r>
            <a:r>
              <a:rPr lang="en-US" sz="2400" dirty="0">
                <a:solidFill>
                  <a:srgbClr val="C00000"/>
                </a:solidFill>
                <a:latin typeface="Times New Roman" panose="02020603050405020304" pitchFamily="18" charset="0"/>
                <a:cs typeface="Times New Roman" panose="02020603050405020304" pitchFamily="18" charset="0"/>
              </a:rPr>
              <a:t>if cup is clean</a:t>
            </a:r>
            <a:r>
              <a:rPr lang="en-US" sz="2400" dirty="0">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continue</a:t>
            </a:r>
            <a:r>
              <a:rPr lang="en-US" sz="2400" dirty="0">
                <a:latin typeface="Times New Roman" panose="02020603050405020304" pitchFamily="18" charset="0"/>
                <a:cs typeface="Times New Roman" panose="02020603050405020304" pitchFamily="18" charset="0"/>
              </a:rPr>
              <a:t> the process, </a:t>
            </a:r>
            <a:r>
              <a:rPr lang="en-US" sz="2400" dirty="0">
                <a:solidFill>
                  <a:srgbClr val="C00000"/>
                </a:solidFill>
                <a:latin typeface="Times New Roman" panose="02020603050405020304" pitchFamily="18" charset="0"/>
                <a:cs typeface="Times New Roman" panose="02020603050405020304" pitchFamily="18" charset="0"/>
              </a:rPr>
              <a:t>if not </a:t>
            </a:r>
            <a:r>
              <a:rPr lang="en-US" sz="2400" b="1" dirty="0">
                <a:solidFill>
                  <a:srgbClr val="00B050"/>
                </a:solidFill>
                <a:latin typeface="Times New Roman" panose="02020603050405020304" pitchFamily="18" charset="0"/>
                <a:cs typeface="Times New Roman" panose="02020603050405020304" pitchFamily="18" charset="0"/>
              </a:rPr>
              <a:t>wash</a:t>
            </a:r>
            <a:r>
              <a:rPr lang="en-US" sz="2400" dirty="0">
                <a:latin typeface="Times New Roman" panose="02020603050405020304" pitchFamily="18" charset="0"/>
                <a:cs typeface="Times New Roman" panose="02020603050405020304" pitchFamily="18" charset="0"/>
              </a:rPr>
              <a:t> the cup.</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Lst>
          </a:blip>
          <a:stretch>
            <a:fillRect/>
          </a:stretch>
        </p:blipFill>
        <p:spPr>
          <a:xfrm>
            <a:off x="3152855" y="1288540"/>
            <a:ext cx="7195829" cy="5461121"/>
          </a:xfrm>
          <a:prstGeom prst="rect">
            <a:avLst/>
          </a:prstGeom>
        </p:spPr>
      </p:pic>
      <p:sp>
        <p:nvSpPr>
          <p:cNvPr id="6" name="Rectangle 5"/>
          <p:cNvSpPr/>
          <p:nvPr/>
        </p:nvSpPr>
        <p:spPr>
          <a:xfrm>
            <a:off x="10397827" y="5682734"/>
            <a:ext cx="916726"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Figure 2</a:t>
            </a:r>
            <a:endParaRPr lang="en-US" sz="1600" b="1" dirty="0"/>
          </a:p>
        </p:txBody>
      </p:sp>
    </p:spTree>
    <p:extLst>
      <p:ext uri="{BB962C8B-B14F-4D97-AF65-F5344CB8AC3E}">
        <p14:creationId xmlns:p14="http://schemas.microsoft.com/office/powerpoint/2010/main" val="22290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13</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Example (1)</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827316" y="1449980"/>
            <a:ext cx="10305141" cy="4924425"/>
          </a:xfrm>
          <a:prstGeom prst="rect">
            <a:avLst/>
          </a:prstGeom>
        </p:spPr>
        <p:txBody>
          <a:bodyPr wrap="square">
            <a:spAutoFit/>
          </a:bodyPr>
          <a:lstStyle/>
          <a:p>
            <a:pPr marL="342900" indent="-342900" algn="just">
              <a:spcAft>
                <a:spcPts val="1200"/>
              </a:spcAft>
              <a:buFont typeface="Wingdings" panose="05000000000000000000" pitchFamily="2" charset="2"/>
              <a:buChar char="§"/>
            </a:pPr>
            <a:r>
              <a:rPr lang="en-US" sz="2200" dirty="0" smtClean="0">
                <a:latin typeface="Times New Roman" panose="02020603050405020304" pitchFamily="18" charset="0"/>
                <a:cs typeface="Times New Roman" panose="02020603050405020304" pitchFamily="18" charset="0"/>
              </a:rPr>
              <a:t>Each </a:t>
            </a:r>
            <a:r>
              <a:rPr lang="en-US" sz="2200" dirty="0">
                <a:latin typeface="Times New Roman" panose="02020603050405020304" pitchFamily="18" charset="0"/>
                <a:cs typeface="Times New Roman" panose="02020603050405020304" pitchFamily="18" charset="0"/>
              </a:rPr>
              <a:t>of the transitions leaving the first decision diamond has a guard to determine which path should be taken under a given condition</a:t>
            </a:r>
            <a:r>
              <a:rPr lang="en-US" sz="2200" dirty="0" smtClean="0">
                <a:latin typeface="Times New Roman" panose="02020603050405020304" pitchFamily="18" charset="0"/>
                <a:cs typeface="Times New Roman" panose="02020603050405020304" pitchFamily="18" charset="0"/>
              </a:rPr>
              <a:t>.</a:t>
            </a:r>
          </a:p>
          <a:p>
            <a:pPr marL="342900" indent="-342900" algn="just">
              <a:spcAft>
                <a:spcPts val="1200"/>
              </a:spcAf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One outgoing transition should always be taken – this means that exactly one of the relevant guards must always evaluate to true</a:t>
            </a:r>
            <a:r>
              <a:rPr lang="en-US" sz="2200" dirty="0" smtClean="0">
                <a:latin typeface="Times New Roman" panose="02020603050405020304" pitchFamily="18" charset="0"/>
                <a:cs typeface="Times New Roman" panose="02020603050405020304" pitchFamily="18" charset="0"/>
              </a:rPr>
              <a:t>.</a:t>
            </a:r>
          </a:p>
          <a:p>
            <a:pPr marL="342900" indent="-342900" algn="just">
              <a:spcAft>
                <a:spcPts val="1200"/>
              </a:spcAf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 diamond shape is also used as a merge node, which brings together alternative mutually exclusive flows, as shown in </a:t>
            </a:r>
            <a:r>
              <a:rPr lang="en-US" sz="2200" dirty="0" smtClean="0">
                <a:latin typeface="Times New Roman" panose="02020603050405020304" pitchFamily="18" charset="0"/>
                <a:cs typeface="Times New Roman" panose="02020603050405020304" pitchFamily="18" charset="0"/>
              </a:rPr>
              <a:t>figure 2.</a:t>
            </a:r>
          </a:p>
          <a:p>
            <a:pPr marL="342900" indent="-342900" algn="just">
              <a:spcAft>
                <a:spcPts val="1200"/>
              </a:spcAf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 merge node will be reached only by one of the alternative flows and has a single outgoing flow</a:t>
            </a:r>
            <a:r>
              <a:rPr lang="en-US" sz="2200" dirty="0" smtClean="0">
                <a:latin typeface="Times New Roman" panose="02020603050405020304" pitchFamily="18" charset="0"/>
                <a:cs typeface="Times New Roman" panose="02020603050405020304" pitchFamily="18" charset="0"/>
              </a:rPr>
              <a:t>.</a:t>
            </a:r>
          </a:p>
          <a:p>
            <a:pPr marL="342900" indent="-342900" algn="just">
              <a:spcAft>
                <a:spcPts val="1200"/>
              </a:spcAft>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This is enforced by ‘decision’ and ‘merge’ nodes for alternative outgoing and incoming transitions, and by synchronization bars for concurrent outgoing (fork) and incoming (join) transitions</a:t>
            </a:r>
            <a:endParaRPr lang="en-US" sz="2200" dirty="0" smtClean="0">
              <a:latin typeface="Times New Roman" panose="02020603050405020304" pitchFamily="18" charset="0"/>
              <a:cs typeface="Times New Roman" panose="02020603050405020304" pitchFamily="18" charset="0"/>
            </a:endParaRPr>
          </a:p>
          <a:p>
            <a:pPr algn="just">
              <a:spcAft>
                <a:spcPts val="1200"/>
              </a:spcAft>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43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14</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Example (2)</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827316" y="1449980"/>
            <a:ext cx="10305141" cy="3862596"/>
          </a:xfrm>
          <a:prstGeom prst="rect">
            <a:avLst/>
          </a:prstGeom>
        </p:spPr>
        <p:txBody>
          <a:bodyPr wrap="square">
            <a:spAutoFit/>
          </a:bodyPr>
          <a:lstStyle/>
          <a:p>
            <a:pPr marL="457200" indent="-457200" algn="just">
              <a:spcAft>
                <a:spcPts val="1200"/>
              </a:spcAft>
              <a:buFont typeface="+mj-lt"/>
              <a:buAutoNum type="arabicParenR" startAt="2"/>
            </a:pPr>
            <a:r>
              <a:rPr lang="en-US" sz="2500" dirty="0" smtClean="0">
                <a:latin typeface="Times New Roman" panose="02020603050405020304" pitchFamily="18" charset="0"/>
                <a:cs typeface="Times New Roman" panose="02020603050405020304" pitchFamily="18" charset="0"/>
              </a:rPr>
              <a:t>Consider </a:t>
            </a:r>
            <a:r>
              <a:rPr lang="en-US" sz="2500" dirty="0">
                <a:latin typeface="Times New Roman" panose="02020603050405020304" pitchFamily="18" charset="0"/>
                <a:cs typeface="Times New Roman" panose="02020603050405020304" pitchFamily="18" charset="0"/>
              </a:rPr>
              <a:t>the lending process from a library </a:t>
            </a:r>
            <a:r>
              <a:rPr lang="en-US" sz="2500" dirty="0" smtClean="0">
                <a:latin typeface="Times New Roman" panose="02020603050405020304" pitchFamily="18" charset="0"/>
                <a:cs typeface="Times New Roman" panose="02020603050405020304" pitchFamily="18" charset="0"/>
              </a:rPr>
              <a:t>:</a:t>
            </a:r>
          </a:p>
          <a:p>
            <a:pPr algn="just">
              <a:spcAft>
                <a:spcPts val="1200"/>
              </a:spcAft>
            </a:pPr>
            <a:r>
              <a:rPr lang="en-US" sz="2500" dirty="0">
                <a:latin typeface="Times New Roman" panose="02020603050405020304" pitchFamily="18" charset="0"/>
                <a:cs typeface="Times New Roman" panose="02020603050405020304" pitchFamily="18" charset="0"/>
              </a:rPr>
              <a:t>A typical lending library keeps a stock of books for the use of its members. </a:t>
            </a:r>
            <a:r>
              <a:rPr lang="en-US" sz="2500" b="1" dirty="0">
                <a:latin typeface="Times New Roman" panose="02020603050405020304" pitchFamily="18" charset="0"/>
                <a:cs typeface="Times New Roman" panose="02020603050405020304" pitchFamily="18" charset="0"/>
              </a:rPr>
              <a:t>Each member </a:t>
            </a:r>
            <a:r>
              <a:rPr lang="en-US" sz="2500" dirty="0">
                <a:latin typeface="Times New Roman" panose="02020603050405020304" pitchFamily="18" charset="0"/>
                <a:cs typeface="Times New Roman" panose="02020603050405020304" pitchFamily="18" charset="0"/>
              </a:rPr>
              <a:t>can look on the library shelves to select a copy to borrow. Then take out a number of books, up to a certain limit. After a given period of time, the library expects members to return the books that they have on </a:t>
            </a:r>
            <a:r>
              <a:rPr lang="en-US" sz="2500" dirty="0" smtClean="0">
                <a:latin typeface="Times New Roman" panose="02020603050405020304" pitchFamily="18" charset="0"/>
                <a:cs typeface="Times New Roman" panose="02020603050405020304" pitchFamily="18" charset="0"/>
              </a:rPr>
              <a:t>loan.</a:t>
            </a:r>
          </a:p>
          <a:p>
            <a:pPr algn="just">
              <a:spcAft>
                <a:spcPts val="1200"/>
              </a:spcAft>
            </a:pPr>
            <a:r>
              <a:rPr lang="en-US" sz="2500" dirty="0">
                <a:latin typeface="Times New Roman" panose="02020603050405020304" pitchFamily="18" charset="0"/>
                <a:cs typeface="Times New Roman" panose="02020603050405020304" pitchFamily="18" charset="0"/>
              </a:rPr>
              <a:t>When borrowing books, a member is expected to wait in queue, then to hand their chosen books to the </a:t>
            </a:r>
            <a:r>
              <a:rPr lang="en-US" sz="2500" b="1" dirty="0">
                <a:latin typeface="Times New Roman" panose="02020603050405020304" pitchFamily="18" charset="0"/>
                <a:cs typeface="Times New Roman" panose="02020603050405020304" pitchFamily="18" charset="0"/>
              </a:rPr>
              <a:t>librarian</a:t>
            </a:r>
            <a:r>
              <a:rPr lang="en-US" sz="2500" dirty="0">
                <a:latin typeface="Times New Roman" panose="02020603050405020304" pitchFamily="18" charset="0"/>
                <a:cs typeface="Times New Roman" panose="02020603050405020304" pitchFamily="18" charset="0"/>
              </a:rPr>
              <a:t>, who records each new loan before issuing the books to the member. After that the librarian will prepare for next member in the queue. </a:t>
            </a:r>
          </a:p>
        </p:txBody>
      </p:sp>
    </p:spTree>
    <p:extLst>
      <p:ext uri="{BB962C8B-B14F-4D97-AF65-F5344CB8AC3E}">
        <p14:creationId xmlns:p14="http://schemas.microsoft.com/office/powerpoint/2010/main" val="1469731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15</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Example (2)</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grpSp>
        <p:nvGrpSpPr>
          <p:cNvPr id="3" name="Group 2"/>
          <p:cNvGrpSpPr/>
          <p:nvPr/>
        </p:nvGrpSpPr>
        <p:grpSpPr>
          <a:xfrm>
            <a:off x="3268831" y="1204829"/>
            <a:ext cx="5788084" cy="5660428"/>
            <a:chOff x="3268831" y="1204829"/>
            <a:chExt cx="5788084" cy="5660428"/>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3268831" y="1204829"/>
              <a:ext cx="5788084" cy="5660428"/>
            </a:xfrm>
            <a:prstGeom prst="rect">
              <a:avLst/>
            </a:prstGeom>
          </p:spPr>
        </p:pic>
        <p:sp>
          <p:nvSpPr>
            <p:cNvPr id="7" name="TextBox 6"/>
            <p:cNvSpPr txBox="1"/>
            <p:nvPr/>
          </p:nvSpPr>
          <p:spPr>
            <a:xfrm>
              <a:off x="5457372" y="6412197"/>
              <a:ext cx="3018971" cy="402261"/>
            </a:xfrm>
            <a:prstGeom prst="rect">
              <a:avLst/>
            </a:prstGeom>
            <a:solidFill>
              <a:schemeClr val="accent5">
                <a:lumMod val="20000"/>
                <a:lumOff val="80000"/>
              </a:schemeClr>
            </a:solidFill>
          </p:spPr>
          <p:txBody>
            <a:bodyPr wrap="square" rtlCol="0">
              <a:spAutoFit/>
            </a:bodyPr>
            <a:lstStyle/>
            <a:p>
              <a:endParaRPr lang="en-US" dirty="0"/>
            </a:p>
          </p:txBody>
        </p:sp>
      </p:grpSp>
      <p:sp>
        <p:nvSpPr>
          <p:cNvPr id="9" name="Rectangle 8"/>
          <p:cNvSpPr/>
          <p:nvPr/>
        </p:nvSpPr>
        <p:spPr>
          <a:xfrm>
            <a:off x="166409" y="1704688"/>
            <a:ext cx="3102422"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An activity diagram of </a:t>
            </a:r>
            <a:r>
              <a:rPr lang="en-US" sz="2400" b="1" dirty="0" smtClean="0">
                <a:solidFill>
                  <a:srgbClr val="C00000"/>
                </a:solidFill>
                <a:latin typeface="Times New Roman" panose="02020603050405020304" pitchFamily="18" charset="0"/>
                <a:cs typeface="Times New Roman" panose="02020603050405020304" pitchFamily="18" charset="0"/>
              </a:rPr>
              <a:t>borrowing </a:t>
            </a:r>
            <a:r>
              <a:rPr lang="en-US" sz="2400" b="1" dirty="0">
                <a:solidFill>
                  <a:srgbClr val="C00000"/>
                </a:solidFill>
                <a:latin typeface="Times New Roman" panose="02020603050405020304" pitchFamily="18" charset="0"/>
                <a:cs typeface="Times New Roman" panose="02020603050405020304" pitchFamily="18" charset="0"/>
              </a:rPr>
              <a:t>a copy </a:t>
            </a:r>
            <a:r>
              <a:rPr lang="en-US" sz="2400" dirty="0">
                <a:latin typeface="Times New Roman" panose="02020603050405020304" pitchFamily="18" charset="0"/>
                <a:cs typeface="Times New Roman" panose="02020603050405020304" pitchFamily="18" charset="0"/>
              </a:rPr>
              <a:t>of a book </a:t>
            </a:r>
            <a:r>
              <a:rPr lang="en-US" sz="2400" dirty="0" smtClean="0">
                <a:latin typeface="Times New Roman" panose="02020603050405020304" pitchFamily="18" charset="0"/>
                <a:cs typeface="Times New Roman" panose="02020603050405020304" pitchFamily="18" charset="0"/>
              </a:rPr>
              <a:t>from </a:t>
            </a:r>
            <a:r>
              <a:rPr lang="en-US" sz="2400" dirty="0">
                <a:latin typeface="Times New Roman" panose="02020603050405020304" pitchFamily="18" charset="0"/>
                <a:cs typeface="Times New Roman" panose="02020603050405020304" pitchFamily="18" charset="0"/>
              </a:rPr>
              <a:t>the library.</a:t>
            </a:r>
          </a:p>
        </p:txBody>
      </p:sp>
      <p:sp>
        <p:nvSpPr>
          <p:cNvPr id="10" name="Rectangle 9"/>
          <p:cNvSpPr/>
          <p:nvPr/>
        </p:nvSpPr>
        <p:spPr>
          <a:xfrm>
            <a:off x="9293579" y="5392448"/>
            <a:ext cx="916726"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Figure 3</a:t>
            </a:r>
            <a:endParaRPr lang="en-US" sz="1600" b="1" dirty="0"/>
          </a:p>
        </p:txBody>
      </p:sp>
    </p:spTree>
    <p:extLst>
      <p:ext uri="{BB962C8B-B14F-4D97-AF65-F5344CB8AC3E}">
        <p14:creationId xmlns:p14="http://schemas.microsoft.com/office/powerpoint/2010/main" val="1646668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16</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Example (2)</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928914" y="1381595"/>
            <a:ext cx="10130972" cy="4696670"/>
          </a:xfrm>
          <a:prstGeom prst="rect">
            <a:avLst/>
          </a:prstGeom>
        </p:spPr>
        <p:txBody>
          <a:bodyPr wrap="square">
            <a:spAutoFit/>
          </a:bodyPr>
          <a:lstStyle/>
          <a:p>
            <a:pPr>
              <a:spcAft>
                <a:spcPts val="1200"/>
              </a:spcAft>
            </a:pPr>
            <a:r>
              <a:rPr lang="en-US" sz="2400" b="1" dirty="0">
                <a:latin typeface="Times New Roman" panose="02020603050405020304" pitchFamily="18" charset="0"/>
                <a:cs typeface="Times New Roman" panose="02020603050405020304" pitchFamily="18" charset="0"/>
              </a:rPr>
              <a:t>Swim-lanes</a:t>
            </a:r>
            <a:r>
              <a:rPr lang="en-US" sz="2400" dirty="0">
                <a:latin typeface="Times New Roman" panose="02020603050405020304" pitchFamily="18" charset="0"/>
                <a:cs typeface="Times New Roman" panose="02020603050405020304" pitchFamily="18" charset="0"/>
              </a:rPr>
              <a:t> group activities associated with different roles.</a:t>
            </a:r>
          </a:p>
          <a:p>
            <a:pPr marL="855663" indent="-342900">
              <a:spcAft>
                <a:spcPts val="600"/>
              </a:spcAft>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swim-lanes show the role that is responsible for each activity</a:t>
            </a:r>
            <a:r>
              <a:rPr lang="en-US" sz="2400" dirty="0" smtClean="0">
                <a:latin typeface="Times New Roman" panose="02020603050405020304" pitchFamily="18" charset="0"/>
                <a:cs typeface="Times New Roman" panose="02020603050405020304" pitchFamily="18" charset="0"/>
              </a:rPr>
              <a:t>.</a:t>
            </a:r>
          </a:p>
          <a:p>
            <a:pPr marL="855663" indent="-342900">
              <a:spcAft>
                <a:spcPts val="600"/>
              </a:spcAft>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you are modelling a workflow that involves more than one role, it is possible to identify which role is responsible for a particular activity</a:t>
            </a:r>
            <a:r>
              <a:rPr lang="en-US" sz="2400" dirty="0" smtClean="0">
                <a:latin typeface="Times New Roman" panose="02020603050405020304" pitchFamily="18" charset="0"/>
                <a:cs typeface="Times New Roman" panose="02020603050405020304" pitchFamily="18" charset="0"/>
              </a:rPr>
              <a:t>.</a:t>
            </a:r>
          </a:p>
          <a:p>
            <a:pPr marL="855663" indent="-342900">
              <a:spcAft>
                <a:spcPts val="600"/>
              </a:spcAft>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activity diagram can help identify the stages at which each role requires some interaction with the process</a:t>
            </a:r>
            <a:r>
              <a:rPr lang="en-US" sz="2400" dirty="0" smtClean="0">
                <a:latin typeface="Times New Roman" panose="02020603050405020304" pitchFamily="18" charset="0"/>
                <a:cs typeface="Times New Roman" panose="02020603050405020304" pitchFamily="18" charset="0"/>
              </a:rPr>
              <a:t>.</a:t>
            </a:r>
          </a:p>
          <a:p>
            <a:pPr algn="just">
              <a:lnSpc>
                <a:spcPct val="120000"/>
              </a:lnSpc>
              <a:spcBef>
                <a:spcPts val="1800"/>
              </a:spcBef>
            </a:pPr>
            <a:r>
              <a:rPr lang="en-US" sz="2400" dirty="0" smtClean="0">
                <a:latin typeface="Times New Roman" panose="02020603050405020304" pitchFamily="18" charset="0"/>
                <a:cs typeface="Times New Roman" panose="02020603050405020304" pitchFamily="18" charset="0"/>
              </a:rPr>
              <a:t>In figure 3: </a:t>
            </a:r>
            <a:r>
              <a:rPr lang="en-US" sz="2400" dirty="0">
                <a:latin typeface="Times New Roman" panose="02020603050405020304" pitchFamily="18" charset="0"/>
                <a:cs typeface="Times New Roman" panose="02020603050405020304" pitchFamily="18" charset="0"/>
              </a:rPr>
              <a:t>The left-hand swim-lane contains the activities that a library member performs when borrowing a book, while the </a:t>
            </a:r>
            <a:r>
              <a:rPr lang="en-US" sz="2400" dirty="0" smtClean="0">
                <a:latin typeface="Times New Roman" panose="02020603050405020304" pitchFamily="18" charset="0"/>
                <a:cs typeface="Times New Roman" panose="02020603050405020304" pitchFamily="18" charset="0"/>
              </a:rPr>
              <a:t>right-hand </a:t>
            </a:r>
            <a:r>
              <a:rPr lang="en-US" sz="2400" dirty="0">
                <a:latin typeface="Times New Roman" panose="02020603050405020304" pitchFamily="18" charset="0"/>
                <a:cs typeface="Times New Roman" panose="02020603050405020304" pitchFamily="18" charset="0"/>
              </a:rPr>
              <a:t>swim-lane shows the library’s self-service system workflow for the same process (‘issue copy of book’).</a:t>
            </a:r>
          </a:p>
        </p:txBody>
      </p:sp>
    </p:spTree>
    <p:extLst>
      <p:ext uri="{BB962C8B-B14F-4D97-AF65-F5344CB8AC3E}">
        <p14:creationId xmlns:p14="http://schemas.microsoft.com/office/powerpoint/2010/main" val="416921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17</a:t>
            </a:fld>
            <a:endParaRPr lang="en-US" dirty="0"/>
          </a:p>
        </p:txBody>
      </p:sp>
      <p:sp>
        <p:nvSpPr>
          <p:cNvPr id="2" name="Rectangle 1"/>
          <p:cNvSpPr/>
          <p:nvPr/>
        </p:nvSpPr>
        <p:spPr>
          <a:xfrm>
            <a:off x="469387" y="424934"/>
            <a:ext cx="5598007"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Swim lanes</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1001908" y="1541252"/>
            <a:ext cx="10361788" cy="2593018"/>
          </a:xfrm>
          <a:prstGeom prst="rect">
            <a:avLst/>
          </a:prstGeom>
        </p:spPr>
        <p:txBody>
          <a:bodyPr wrap="square">
            <a:spAutoFit/>
          </a:bodyPr>
          <a:lstStyle/>
          <a:p>
            <a:pPr marL="342900" indent="-342900">
              <a:lnSpc>
                <a:spcPct val="130000"/>
              </a:lnSpc>
              <a:buFont typeface="Wingdings" panose="05000000000000000000" pitchFamily="2" charset="2"/>
              <a:buChar char="§"/>
            </a:pPr>
            <a:r>
              <a:rPr lang="en-US" altLang="en-US" sz="2500" dirty="0">
                <a:latin typeface="Times New Roman" panose="02020603050405020304" pitchFamily="18" charset="0"/>
                <a:cs typeface="Times New Roman" panose="02020603050405020304" pitchFamily="18" charset="0"/>
              </a:rPr>
              <a:t>The activity diagram adds the </a:t>
            </a:r>
            <a:r>
              <a:rPr lang="en-US" altLang="en-US" sz="2500" dirty="0">
                <a:solidFill>
                  <a:srgbClr val="C00000"/>
                </a:solidFill>
                <a:latin typeface="Times New Roman" panose="02020603050405020304" pitchFamily="18" charset="0"/>
                <a:cs typeface="Times New Roman" panose="02020603050405020304" pitchFamily="18" charset="0"/>
              </a:rPr>
              <a:t>dimension</a:t>
            </a:r>
            <a:r>
              <a:rPr lang="en-US" altLang="en-US" sz="2500" dirty="0">
                <a:latin typeface="Times New Roman" panose="02020603050405020304" pitchFamily="18" charset="0"/>
                <a:cs typeface="Times New Roman" panose="02020603050405020304" pitchFamily="18" charset="0"/>
              </a:rPr>
              <a:t> of visualizing roles.</a:t>
            </a:r>
          </a:p>
          <a:p>
            <a:pPr marL="342900" indent="-342900">
              <a:lnSpc>
                <a:spcPct val="130000"/>
              </a:lnSpc>
              <a:buFont typeface="Wingdings" panose="05000000000000000000" pitchFamily="2" charset="2"/>
              <a:buChar char="§"/>
            </a:pPr>
            <a:r>
              <a:rPr lang="en-US" altLang="en-US" sz="2500" dirty="0">
                <a:latin typeface="Times New Roman" panose="02020603050405020304" pitchFamily="18" charset="0"/>
                <a:cs typeface="Times New Roman" panose="02020603050405020304" pitchFamily="18" charset="0"/>
              </a:rPr>
              <a:t> To do that, you separate the diagram into </a:t>
            </a:r>
            <a:r>
              <a:rPr lang="en-US" altLang="en-US" sz="2500" dirty="0">
                <a:solidFill>
                  <a:srgbClr val="C00000"/>
                </a:solidFill>
                <a:latin typeface="Times New Roman" panose="02020603050405020304" pitchFamily="18" charset="0"/>
                <a:cs typeface="Times New Roman" panose="02020603050405020304" pitchFamily="18" charset="0"/>
              </a:rPr>
              <a:t>parallel segments</a:t>
            </a:r>
            <a:r>
              <a:rPr lang="en-US" altLang="en-US" sz="2500" dirty="0">
                <a:latin typeface="Times New Roman" panose="02020603050405020304" pitchFamily="18" charset="0"/>
                <a:cs typeface="Times New Roman" panose="02020603050405020304" pitchFamily="18" charset="0"/>
              </a:rPr>
              <a:t>.</a:t>
            </a:r>
          </a:p>
          <a:p>
            <a:pPr marL="342900" indent="-342900">
              <a:lnSpc>
                <a:spcPct val="130000"/>
              </a:lnSpc>
              <a:buFont typeface="Wingdings" panose="05000000000000000000" pitchFamily="2" charset="2"/>
              <a:buChar char="§"/>
            </a:pPr>
            <a:r>
              <a:rPr lang="en-US" altLang="en-US" sz="2500" dirty="0">
                <a:latin typeface="Times New Roman" panose="02020603050405020304" pitchFamily="18" charset="0"/>
                <a:cs typeface="Times New Roman" panose="02020603050405020304" pitchFamily="18" charset="0"/>
              </a:rPr>
              <a:t> Each segment shows the name of a </a:t>
            </a:r>
            <a:r>
              <a:rPr lang="en-US" altLang="en-US" sz="2500" dirty="0">
                <a:solidFill>
                  <a:srgbClr val="C00000"/>
                </a:solidFill>
                <a:latin typeface="Times New Roman" panose="02020603050405020304" pitchFamily="18" charset="0"/>
                <a:cs typeface="Times New Roman" panose="02020603050405020304" pitchFamily="18" charset="0"/>
              </a:rPr>
              <a:t>role</a:t>
            </a:r>
            <a:r>
              <a:rPr lang="en-US" altLang="en-US" sz="2500" dirty="0">
                <a:latin typeface="Times New Roman" panose="02020603050405020304" pitchFamily="18" charset="0"/>
                <a:cs typeface="Times New Roman" panose="02020603050405020304" pitchFamily="18" charset="0"/>
              </a:rPr>
              <a:t> at the top and presents the activities of each role.</a:t>
            </a:r>
          </a:p>
          <a:p>
            <a:pPr marL="342900" indent="-342900">
              <a:lnSpc>
                <a:spcPct val="130000"/>
              </a:lnSpc>
              <a:buFont typeface="Wingdings" panose="05000000000000000000" pitchFamily="2" charset="2"/>
              <a:buChar char="§"/>
            </a:pPr>
            <a:r>
              <a:rPr lang="en-US" altLang="en-US" sz="2500" dirty="0">
                <a:latin typeface="Times New Roman" panose="02020603050405020304" pitchFamily="18" charset="0"/>
                <a:cs typeface="Times New Roman" panose="02020603050405020304" pitchFamily="18" charset="0"/>
              </a:rPr>
              <a:t> Transitions can take place </a:t>
            </a:r>
            <a:r>
              <a:rPr lang="en-US" altLang="en-US" sz="2500" dirty="0">
                <a:solidFill>
                  <a:srgbClr val="C00000"/>
                </a:solidFill>
                <a:latin typeface="Times New Roman" panose="02020603050405020304" pitchFamily="18" charset="0"/>
                <a:cs typeface="Times New Roman" panose="02020603050405020304" pitchFamily="18" charset="0"/>
              </a:rPr>
              <a:t>from</a:t>
            </a:r>
            <a:r>
              <a:rPr lang="en-US" altLang="en-US" sz="2500" dirty="0">
                <a:latin typeface="Times New Roman" panose="02020603050405020304" pitchFamily="18" charset="0"/>
                <a:cs typeface="Times New Roman" panose="02020603050405020304" pitchFamily="18" charset="0"/>
              </a:rPr>
              <a:t> one segment to another</a:t>
            </a:r>
            <a:r>
              <a:rPr lang="en-US" altLang="en-US" sz="2500" dirty="0" smtClean="0">
                <a:latin typeface="Times New Roman" panose="02020603050405020304" pitchFamily="18" charset="0"/>
                <a:cs typeface="Times New Roman" panose="02020603050405020304" pitchFamily="18" charset="0"/>
              </a:rPr>
              <a:t>.</a:t>
            </a:r>
            <a:endParaRPr lang="en-US"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841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18</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a:solidFill>
                  <a:srgbClr val="00B050"/>
                </a:solidFill>
                <a:latin typeface="Times New Roman" panose="02020603050405020304" pitchFamily="18" charset="0"/>
                <a:cs typeface="Times New Roman" panose="02020603050405020304" pitchFamily="18" charset="0"/>
              </a:rPr>
              <a:t>Example </a:t>
            </a:r>
            <a:r>
              <a:rPr lang="en-US" sz="3200" b="1" dirty="0" smtClean="0">
                <a:solidFill>
                  <a:srgbClr val="00B050"/>
                </a:solidFill>
                <a:latin typeface="Times New Roman" panose="02020603050405020304" pitchFamily="18" charset="0"/>
                <a:cs typeface="Times New Roman" panose="02020603050405020304" pitchFamily="18" charset="0"/>
              </a:rPr>
              <a:t>(3)</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588965" y="1681328"/>
            <a:ext cx="3099745"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An activity diagram of </a:t>
            </a:r>
            <a:r>
              <a:rPr lang="en-US" sz="2400" b="1" dirty="0">
                <a:solidFill>
                  <a:srgbClr val="C00000"/>
                </a:solidFill>
                <a:latin typeface="Times New Roman" panose="02020603050405020304" pitchFamily="18" charset="0"/>
                <a:cs typeface="Times New Roman" panose="02020603050405020304" pitchFamily="18" charset="0"/>
              </a:rPr>
              <a:t>returning a copy </a:t>
            </a:r>
            <a:r>
              <a:rPr lang="en-US" sz="2400" dirty="0">
                <a:latin typeface="Times New Roman" panose="02020603050405020304" pitchFamily="18" charset="0"/>
                <a:cs typeface="Times New Roman" panose="02020603050405020304" pitchFamily="18" charset="0"/>
              </a:rPr>
              <a:t>of a book to the library.</a:t>
            </a:r>
          </a:p>
        </p:txBody>
      </p:sp>
      <p:sp>
        <p:nvSpPr>
          <p:cNvPr id="9" name="Rectangle 8"/>
          <p:cNvSpPr/>
          <p:nvPr/>
        </p:nvSpPr>
        <p:spPr>
          <a:xfrm>
            <a:off x="9422847" y="5203309"/>
            <a:ext cx="916726"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Figure 4</a:t>
            </a:r>
            <a:endParaRPr lang="en-US" sz="1600" b="1" dirty="0"/>
          </a:p>
        </p:txBody>
      </p:sp>
      <p:grpSp>
        <p:nvGrpSpPr>
          <p:cNvPr id="10" name="Group 9"/>
          <p:cNvGrpSpPr/>
          <p:nvPr/>
        </p:nvGrpSpPr>
        <p:grpSpPr>
          <a:xfrm>
            <a:off x="3966906" y="1262744"/>
            <a:ext cx="5348544" cy="5587999"/>
            <a:chOff x="3966906" y="1262744"/>
            <a:chExt cx="5017436" cy="5587999"/>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t="773" r="2537"/>
            <a:stretch/>
          </p:blipFill>
          <p:spPr>
            <a:xfrm>
              <a:off x="3966906" y="1262744"/>
              <a:ext cx="5017436" cy="5587999"/>
            </a:xfrm>
            <a:prstGeom prst="rect">
              <a:avLst/>
            </a:prstGeom>
          </p:spPr>
        </p:pic>
        <p:pic>
          <p:nvPicPr>
            <p:cNvPr id="3" name="Picture 2"/>
            <p:cNvPicPr>
              <a:picLocks noChangeAspect="1"/>
            </p:cNvPicPr>
            <p:nvPr/>
          </p:nvPicPr>
          <p:blipFill>
            <a:blip r:embed="rId5"/>
            <a:stretch>
              <a:fillRect/>
            </a:stretch>
          </p:blipFill>
          <p:spPr>
            <a:xfrm>
              <a:off x="5891998" y="6371189"/>
              <a:ext cx="2947202" cy="359001"/>
            </a:xfrm>
            <a:prstGeom prst="rect">
              <a:avLst/>
            </a:prstGeom>
          </p:spPr>
        </p:pic>
      </p:grpSp>
    </p:spTree>
    <p:extLst>
      <p:ext uri="{BB962C8B-B14F-4D97-AF65-F5344CB8AC3E}">
        <p14:creationId xmlns:p14="http://schemas.microsoft.com/office/powerpoint/2010/main" val="1252557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70090" y="4898962"/>
            <a:ext cx="916726"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Figure 5</a:t>
            </a:r>
            <a:endParaRPr lang="en-US" sz="1600" b="1" dirty="0"/>
          </a:p>
        </p:txBody>
      </p:sp>
      <p:sp>
        <p:nvSpPr>
          <p:cNvPr id="7" name="Rectangle 6"/>
          <p:cNvSpPr/>
          <p:nvPr/>
        </p:nvSpPr>
        <p:spPr>
          <a:xfrm>
            <a:off x="90690" y="1669953"/>
            <a:ext cx="3501794" cy="1785104"/>
          </a:xfrm>
          <a:prstGeom prst="rect">
            <a:avLst/>
          </a:prstGeom>
        </p:spPr>
        <p:txBody>
          <a:bodyPr wrap="square">
            <a:spAutoFit/>
          </a:bodyPr>
          <a:lstStyle/>
          <a:p>
            <a:pPr algn="ctr">
              <a:spcAft>
                <a:spcPts val="1200"/>
              </a:spcAft>
            </a:pPr>
            <a:r>
              <a:rPr lang="en-US" sz="2800" b="1" dirty="0">
                <a:solidFill>
                  <a:srgbClr val="00B050"/>
                </a:solidFill>
                <a:latin typeface="Times New Roman" panose="02020603050405020304" pitchFamily="18" charset="0"/>
                <a:cs typeface="Times New Roman" panose="02020603050405020304" pitchFamily="18" charset="0"/>
              </a:rPr>
              <a:t>Example (4</a:t>
            </a:r>
            <a:r>
              <a:rPr lang="en-US" sz="2800" b="1" dirty="0" smtClean="0">
                <a:solidFill>
                  <a:srgbClr val="00B050"/>
                </a:solidFill>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An </a:t>
            </a:r>
            <a:r>
              <a:rPr lang="en-US" sz="2400" dirty="0">
                <a:latin typeface="Times New Roman" panose="02020603050405020304" pitchFamily="18" charset="0"/>
                <a:cs typeface="Times New Roman" panose="02020603050405020304" pitchFamily="18" charset="0"/>
              </a:rPr>
              <a:t>activity diagram of </a:t>
            </a:r>
            <a:r>
              <a:rPr lang="en-US" sz="2400" b="1" dirty="0" smtClean="0">
                <a:solidFill>
                  <a:srgbClr val="C00000"/>
                </a:solidFill>
                <a:latin typeface="Times New Roman" panose="02020603050405020304" pitchFamily="18" charset="0"/>
                <a:cs typeface="Times New Roman" panose="02020603050405020304" pitchFamily="18" charset="0"/>
              </a:rPr>
              <a:t>borrowing and returning</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copy of a </a:t>
            </a:r>
            <a:r>
              <a:rPr lang="en-US" sz="2400" dirty="0" smtClean="0">
                <a:latin typeface="Times New Roman" panose="02020603050405020304" pitchFamily="18" charset="0"/>
                <a:cs typeface="Times New Roman" panose="02020603050405020304" pitchFamily="18" charset="0"/>
              </a:rPr>
              <a:t>book.</a:t>
            </a:r>
            <a:endParaRPr lang="en-US" sz="2400"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3592484" y="81143"/>
            <a:ext cx="5834742" cy="6747829"/>
            <a:chOff x="3078127" y="81143"/>
            <a:chExt cx="5834742" cy="6747829"/>
          </a:xfrm>
        </p:grpSpPr>
        <p:pic>
          <p:nvPicPr>
            <p:cNvPr id="5" name="Picture 4"/>
            <p:cNvPicPr>
              <a:picLocks noChangeAspect="1"/>
            </p:cNvPicPr>
            <p:nvPr/>
          </p:nvPicPr>
          <p:blipFill>
            <a:blip r:embed="rId2"/>
            <a:stretch>
              <a:fillRect/>
            </a:stretch>
          </p:blipFill>
          <p:spPr>
            <a:xfrm>
              <a:off x="3078127" y="81143"/>
              <a:ext cx="5834742" cy="6747829"/>
            </a:xfrm>
            <a:prstGeom prst="rect">
              <a:avLst/>
            </a:prstGeom>
          </p:spPr>
        </p:pic>
        <p:pic>
          <p:nvPicPr>
            <p:cNvPr id="2" name="Picture 1"/>
            <p:cNvPicPr>
              <a:picLocks noChangeAspect="1"/>
            </p:cNvPicPr>
            <p:nvPr/>
          </p:nvPicPr>
          <p:blipFill>
            <a:blip r:embed="rId3"/>
            <a:stretch>
              <a:fillRect/>
            </a:stretch>
          </p:blipFill>
          <p:spPr>
            <a:xfrm>
              <a:off x="7860364" y="6464284"/>
              <a:ext cx="419158" cy="228632"/>
            </a:xfrm>
            <a:prstGeom prst="rect">
              <a:avLst/>
            </a:prstGeom>
          </p:spPr>
        </p:pic>
      </p:grpSp>
      <p:sp>
        <p:nvSpPr>
          <p:cNvPr id="8" name="AutoShape 8"/>
          <p:cNvSpPr>
            <a:spLocks noChangeArrowheads="1"/>
          </p:cNvSpPr>
          <p:nvPr/>
        </p:nvSpPr>
        <p:spPr bwMode="auto">
          <a:xfrm rot="1079765">
            <a:off x="9885589" y="518886"/>
            <a:ext cx="2209800" cy="685800"/>
          </a:xfrm>
          <a:prstGeom prst="cloudCallout">
            <a:avLst>
              <a:gd name="adj1" fmla="val -89815"/>
              <a:gd name="adj2" fmla="val 18662"/>
            </a:avLst>
          </a:prstGeom>
          <a:solidFill>
            <a:schemeClr val="accent2">
              <a:lumMod val="60000"/>
              <a:lumOff val="40000"/>
              <a:alpha val="12157"/>
            </a:schemeClr>
          </a:solidFill>
          <a:ln w="9525">
            <a:solidFill>
              <a:schemeClr val="tx1"/>
            </a:solidFill>
            <a:round/>
            <a:headEnd/>
            <a:tailEnd/>
          </a:ln>
        </p:spPr>
        <p:txBody>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smtClean="0">
                <a:latin typeface="Times" panose="02020603050405020304" pitchFamily="18" charset="0"/>
              </a:rPr>
              <a:t>Person</a:t>
            </a:r>
            <a:endParaRPr lang="en-US" altLang="en-US" sz="2400" dirty="0">
              <a:latin typeface="Times" panose="02020603050405020304" pitchFamily="18" charset="0"/>
            </a:endParaRPr>
          </a:p>
        </p:txBody>
      </p:sp>
    </p:spTree>
    <p:extLst>
      <p:ext uri="{BB962C8B-B14F-4D97-AF65-F5344CB8AC3E}">
        <p14:creationId xmlns:p14="http://schemas.microsoft.com/office/powerpoint/2010/main" val="32355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2</a:t>
            </a:fld>
            <a:endParaRPr lang="en-US" dirty="0"/>
          </a:p>
        </p:txBody>
      </p:sp>
      <p:sp>
        <p:nvSpPr>
          <p:cNvPr id="2" name="Rectangle 1"/>
          <p:cNvSpPr/>
          <p:nvPr/>
        </p:nvSpPr>
        <p:spPr>
          <a:xfrm>
            <a:off x="469387" y="424934"/>
            <a:ext cx="3684022" cy="584775"/>
          </a:xfrm>
          <a:prstGeom prst="rect">
            <a:avLst/>
          </a:prstGeom>
        </p:spPr>
        <p:txBody>
          <a:bodyPr wrap="none">
            <a:spAutoFit/>
          </a:bodyPr>
          <a:lstStyle/>
          <a:p>
            <a:pPr lvl="0">
              <a:spcBef>
                <a:spcPts val="640"/>
              </a:spcBef>
              <a:buClr>
                <a:schemeClr val="dk1"/>
              </a:buClr>
              <a:buSzPts val="3200"/>
            </a:pPr>
            <a:r>
              <a:rPr lang="en-US" sz="3200" b="1" dirty="0">
                <a:solidFill>
                  <a:schemeClr val="accent1"/>
                </a:solidFill>
                <a:latin typeface="Times New Roman" panose="02020603050405020304" pitchFamily="18" charset="0"/>
                <a:ea typeface="+mj-ea"/>
                <a:cs typeface="Times New Roman" panose="02020603050405020304" pitchFamily="18" charset="0"/>
              </a:rPr>
              <a:t>Course Information</a:t>
            </a:r>
          </a:p>
        </p:txBody>
      </p:sp>
      <p:sp>
        <p:nvSpPr>
          <p:cNvPr id="3" name="Rectangle 2"/>
          <p:cNvSpPr/>
          <p:nvPr/>
        </p:nvSpPr>
        <p:spPr>
          <a:xfrm>
            <a:off x="648468" y="1553435"/>
            <a:ext cx="1462260" cy="492443"/>
          </a:xfrm>
          <a:prstGeom prst="rect">
            <a:avLst/>
          </a:prstGeom>
        </p:spPr>
        <p:txBody>
          <a:bodyPr wrap="none">
            <a:spAutoFit/>
          </a:bodyPr>
          <a:lstStyle/>
          <a:p>
            <a:pPr algn="ctr">
              <a:spcBef>
                <a:spcPts val="640"/>
              </a:spcBef>
              <a:buClr>
                <a:schemeClr val="dk1"/>
              </a:buClr>
              <a:buSzPts val="3200"/>
            </a:pPr>
            <a:r>
              <a:rPr lang="en-US" sz="2600" b="1" dirty="0">
                <a:solidFill>
                  <a:schemeClr val="accent1"/>
                </a:solidFill>
                <a:latin typeface="Times New Roman" panose="02020603050405020304" pitchFamily="18" charset="0"/>
                <a:ea typeface="+mj-ea"/>
                <a:cs typeface="Times New Roman" panose="02020603050405020304" pitchFamily="18" charset="0"/>
              </a:rPr>
              <a:t>Contents</a:t>
            </a:r>
          </a:p>
        </p:txBody>
      </p:sp>
      <p:sp>
        <p:nvSpPr>
          <p:cNvPr id="6" name="Rectangle 5"/>
          <p:cNvSpPr/>
          <p:nvPr/>
        </p:nvSpPr>
        <p:spPr>
          <a:xfrm>
            <a:off x="1251011" y="2167613"/>
            <a:ext cx="6096000" cy="4302460"/>
          </a:xfrm>
          <a:prstGeom prst="rect">
            <a:avLst/>
          </a:prstGeom>
        </p:spPr>
        <p:txBody>
          <a:bodyPr>
            <a:spAutoFit/>
          </a:bodyPr>
          <a:lstStyle/>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Introduction </a:t>
            </a:r>
            <a:r>
              <a:rPr lang="en-US" sz="2400" dirty="0">
                <a:solidFill>
                  <a:schemeClr val="accent2">
                    <a:lumMod val="75000"/>
                  </a:schemeClr>
                </a:solidFill>
                <a:latin typeface="Times New Roman" panose="02020603050405020304" pitchFamily="18" charset="0"/>
                <a:cs typeface="Times New Roman" panose="02020603050405020304" pitchFamily="18" charset="0"/>
              </a:rPr>
              <a:t>to Software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Engineering</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Software Processes</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Requirements Engineering</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System Modelling Part1 </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System </a:t>
            </a:r>
            <a:r>
              <a:rPr lang="en-US" sz="2400" dirty="0">
                <a:solidFill>
                  <a:schemeClr val="accent2">
                    <a:lumMod val="75000"/>
                  </a:schemeClr>
                </a:solidFill>
                <a:latin typeface="Times New Roman" panose="02020603050405020304" pitchFamily="18" charset="0"/>
                <a:cs typeface="Times New Roman" panose="02020603050405020304" pitchFamily="18" charset="0"/>
              </a:rPr>
              <a:t>Modelling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Part2</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System Architecture</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Software </a:t>
            </a:r>
            <a:r>
              <a:rPr lang="en-US" sz="2400" dirty="0">
                <a:solidFill>
                  <a:schemeClr val="accent2">
                    <a:lumMod val="75000"/>
                  </a:schemeClr>
                </a:solidFill>
                <a:latin typeface="Times New Roman" panose="02020603050405020304" pitchFamily="18" charset="0"/>
                <a:cs typeface="Times New Roman" panose="02020603050405020304" pitchFamily="18" charset="0"/>
              </a:rPr>
              <a:t>Testing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Strategies</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Software </a:t>
            </a:r>
            <a:r>
              <a:rPr lang="en-US" sz="2400" dirty="0">
                <a:solidFill>
                  <a:schemeClr val="accent2">
                    <a:lumMod val="75000"/>
                  </a:schemeClr>
                </a:solidFill>
                <a:latin typeface="Times New Roman" panose="02020603050405020304" pitchFamily="18" charset="0"/>
                <a:cs typeface="Times New Roman" panose="02020603050405020304" pitchFamily="18" charset="0"/>
              </a:rPr>
              <a:t>Testing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Techniques</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Technical </a:t>
            </a:r>
            <a:r>
              <a:rPr lang="en-US" sz="2400" dirty="0">
                <a:solidFill>
                  <a:schemeClr val="accent2">
                    <a:lumMod val="75000"/>
                  </a:schemeClr>
                </a:solidFill>
                <a:latin typeface="Times New Roman" panose="02020603050405020304" pitchFamily="18" charset="0"/>
                <a:cs typeface="Times New Roman" panose="02020603050405020304" pitchFamily="18" charset="0"/>
              </a:rPr>
              <a:t>Metrics for Software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115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0690" y="1669953"/>
            <a:ext cx="3409748" cy="2154436"/>
          </a:xfrm>
          <a:prstGeom prst="rect">
            <a:avLst/>
          </a:prstGeom>
        </p:spPr>
        <p:txBody>
          <a:bodyPr wrap="square">
            <a:spAutoFit/>
          </a:bodyPr>
          <a:lstStyle/>
          <a:p>
            <a:pPr algn="ctr">
              <a:spcAft>
                <a:spcPts val="1200"/>
              </a:spcAft>
            </a:pPr>
            <a:r>
              <a:rPr lang="en-US" sz="2800" b="1" dirty="0">
                <a:solidFill>
                  <a:srgbClr val="00B050"/>
                </a:solidFill>
                <a:latin typeface="Times New Roman" panose="02020603050405020304" pitchFamily="18" charset="0"/>
                <a:cs typeface="Times New Roman" panose="02020603050405020304" pitchFamily="18" charset="0"/>
              </a:rPr>
              <a:t>Example </a:t>
            </a:r>
            <a:r>
              <a:rPr lang="en-US" sz="2800" b="1" dirty="0" smtClean="0">
                <a:solidFill>
                  <a:srgbClr val="00B050"/>
                </a:solidFill>
                <a:latin typeface="Times New Roman" panose="02020603050405020304" pitchFamily="18" charset="0"/>
                <a:cs typeface="Times New Roman" panose="02020603050405020304" pitchFamily="18" charset="0"/>
              </a:rPr>
              <a:t>(5)</a:t>
            </a:r>
            <a:endParaRPr lang="en-US" sz="2800" b="1" dirty="0" smtClean="0">
              <a:solidFill>
                <a:srgbClr val="00B05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Activity Diagram </a:t>
            </a:r>
            <a:r>
              <a:rPr lang="en-US" sz="2400" dirty="0" smtClean="0">
                <a:latin typeface="Times New Roman" panose="02020603050405020304" pitchFamily="18" charset="0"/>
                <a:cs typeface="Times New Roman" panose="02020603050405020304" pitchFamily="18" charset="0"/>
              </a:rPr>
              <a:t>for process of </a:t>
            </a:r>
            <a:r>
              <a:rPr lang="en-US" sz="2400" dirty="0" smtClean="0">
                <a:solidFill>
                  <a:srgbClr val="C00000"/>
                </a:solidFill>
                <a:latin typeface="Times New Roman" panose="02020603050405020304" pitchFamily="18" charset="0"/>
                <a:cs typeface="Times New Roman" panose="02020603050405020304" pitchFamily="18" charset="0"/>
              </a:rPr>
              <a:t>assessing </a:t>
            </a:r>
            <a:r>
              <a:rPr lang="en-US" sz="2400" dirty="0">
                <a:solidFill>
                  <a:srgbClr val="C00000"/>
                </a:solidFill>
                <a:latin typeface="Times New Roman" panose="02020603050405020304" pitchFamily="18" charset="0"/>
                <a:cs typeface="Times New Roman" panose="02020603050405020304" pitchFamily="18" charset="0"/>
              </a:rPr>
              <a:t>university students </a:t>
            </a:r>
            <a:r>
              <a:rPr lang="en-US" sz="2400" dirty="0">
                <a:latin typeface="Times New Roman" panose="02020603050405020304" pitchFamily="18" charset="0"/>
                <a:cs typeface="Times New Roman" panose="02020603050405020304" pitchFamily="18" charset="0"/>
              </a:rPr>
              <a:t>via exams.</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290460" y="152078"/>
            <a:ext cx="8377430" cy="6305872"/>
          </a:xfrm>
          <a:prstGeom prst="rect">
            <a:avLst/>
          </a:prstGeom>
        </p:spPr>
      </p:pic>
      <p:sp>
        <p:nvSpPr>
          <p:cNvPr id="9" name="Rectangle 8"/>
          <p:cNvSpPr/>
          <p:nvPr/>
        </p:nvSpPr>
        <p:spPr>
          <a:xfrm>
            <a:off x="2373734" y="5602873"/>
            <a:ext cx="916726"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Figure 6</a:t>
            </a:r>
            <a:endParaRPr lang="en-US" sz="1600" b="1" dirty="0"/>
          </a:p>
        </p:txBody>
      </p:sp>
    </p:spTree>
    <p:extLst>
      <p:ext uri="{BB962C8B-B14F-4D97-AF65-F5344CB8AC3E}">
        <p14:creationId xmlns:p14="http://schemas.microsoft.com/office/powerpoint/2010/main" val="1649462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21</a:t>
            </a:fld>
            <a:endParaRPr lang="en-US" dirty="0"/>
          </a:p>
        </p:txBody>
      </p:sp>
      <p:sp>
        <p:nvSpPr>
          <p:cNvPr id="2" name="Rectangle 1"/>
          <p:cNvSpPr/>
          <p:nvPr/>
        </p:nvSpPr>
        <p:spPr>
          <a:xfrm>
            <a:off x="469387" y="424934"/>
            <a:ext cx="7580921"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a:t>
            </a:r>
            <a:r>
              <a:rPr lang="en-US" sz="3200" b="1" dirty="0">
                <a:solidFill>
                  <a:schemeClr val="accent1"/>
                </a:solidFill>
                <a:latin typeface="Times New Roman" panose="02020603050405020304" pitchFamily="18" charset="0"/>
                <a:ea typeface="+mj-ea"/>
                <a:cs typeface="Times New Roman" panose="02020603050405020304" pitchFamily="18" charset="0"/>
              </a:rPr>
              <a:t>: </a:t>
            </a:r>
            <a:r>
              <a:rPr lang="en-US" sz="3200" b="1" dirty="0">
                <a:solidFill>
                  <a:srgbClr val="00B050"/>
                </a:solidFill>
                <a:latin typeface="Times New Roman" panose="02020603050405020304" pitchFamily="18" charset="0"/>
                <a:ea typeface="+mj-ea"/>
                <a:cs typeface="Times New Roman" panose="02020603050405020304" pitchFamily="18" charset="0"/>
              </a:rPr>
              <a:t>Multiple </a:t>
            </a:r>
            <a:r>
              <a:rPr lang="en-US" sz="3200" b="1" dirty="0" smtClean="0">
                <a:solidFill>
                  <a:srgbClr val="00B050"/>
                </a:solidFill>
                <a:latin typeface="Times New Roman" panose="02020603050405020304" pitchFamily="18" charset="0"/>
                <a:ea typeface="+mj-ea"/>
                <a:cs typeface="Times New Roman" panose="02020603050405020304" pitchFamily="18" charset="0"/>
              </a:rPr>
              <a:t>Initial Nodes </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714602" y="1367303"/>
            <a:ext cx="10130972" cy="940066"/>
          </a:xfrm>
          <a:prstGeom prst="rect">
            <a:avLst/>
          </a:prstGeom>
        </p:spPr>
        <p:txBody>
          <a:bodyPr wrap="square">
            <a:spAutoFit/>
          </a:bodyPr>
          <a:lstStyle/>
          <a:p>
            <a:pPr marL="342900" indent="-342900" algn="just">
              <a:lnSpc>
                <a:spcPct val="120000"/>
              </a:lnSpc>
              <a:spcBef>
                <a:spcPts val="1800"/>
              </a:spcBef>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Multiple initial nodes to model concurrency </a:t>
            </a:r>
            <a:r>
              <a:rPr lang="en-US" sz="2400" i="1" dirty="0">
                <a:latin typeface="Times New Roman" panose="02020603050405020304" pitchFamily="18" charset="0"/>
                <a:cs typeface="Times New Roman" panose="02020603050405020304" pitchFamily="18" charset="0"/>
              </a:rPr>
              <a:t>(meaning </a:t>
            </a:r>
            <a:r>
              <a:rPr lang="en-US" sz="2400" i="1" dirty="0" smtClean="0">
                <a:latin typeface="Times New Roman" panose="02020603050405020304" pitchFamily="18" charset="0"/>
                <a:cs typeface="Times New Roman" panose="02020603050405020304" pitchFamily="18" charset="0"/>
              </a:rPr>
              <a:t>that multiple </a:t>
            </a:r>
            <a:r>
              <a:rPr lang="en-US" sz="2400" i="1" dirty="0">
                <a:latin typeface="Times New Roman" panose="02020603050405020304" pitchFamily="18" charset="0"/>
                <a:cs typeface="Times New Roman" panose="02020603050405020304" pitchFamily="18" charset="0"/>
              </a:rPr>
              <a:t>execution paths can be active simultaneously</a:t>
            </a:r>
            <a:r>
              <a:rPr lang="en-US" sz="2400" i="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103"/>
          <a:stretch/>
        </p:blipFill>
        <p:spPr>
          <a:xfrm>
            <a:off x="2132464" y="2355419"/>
            <a:ext cx="7497311" cy="2628103"/>
          </a:xfrm>
          <a:prstGeom prst="rect">
            <a:avLst/>
          </a:prstGeom>
        </p:spPr>
      </p:pic>
      <p:sp>
        <p:nvSpPr>
          <p:cNvPr id="6" name="Rectangle 5"/>
          <p:cNvSpPr/>
          <p:nvPr/>
        </p:nvSpPr>
        <p:spPr>
          <a:xfrm>
            <a:off x="727908" y="5261961"/>
            <a:ext cx="10306421" cy="1015663"/>
          </a:xfrm>
          <a:prstGeom prst="rect">
            <a:avLst/>
          </a:prstGeom>
        </p:spPr>
        <p:txBody>
          <a:bodyPr wrap="square">
            <a:spAutoFit/>
          </a:bodyPr>
          <a:lstStyle/>
          <a:p>
            <a:pPr marL="342900" indent="-342900" algn="jus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If the activity </a:t>
            </a:r>
            <a:r>
              <a:rPr lang="en-US" sz="2000" b="1" dirty="0">
                <a:latin typeface="Times New Roman" panose="02020603050405020304" pitchFamily="18" charset="0"/>
                <a:cs typeface="Times New Roman" panose="02020603050405020304" pitchFamily="18" charset="0"/>
              </a:rPr>
              <a:t>Conduct lecture </a:t>
            </a:r>
            <a:r>
              <a:rPr lang="en-US" sz="2000" dirty="0">
                <a:latin typeface="Times New Roman" panose="02020603050405020304" pitchFamily="18" charset="0"/>
                <a:cs typeface="Times New Roman" panose="02020603050405020304" pitchFamily="18" charset="0"/>
              </a:rPr>
              <a:t>is activated, the two initial nodes and thus </a:t>
            </a:r>
            <a:r>
              <a:rPr lang="en-US" sz="2000" dirty="0">
                <a:solidFill>
                  <a:srgbClr val="C00000"/>
                </a:solidFill>
                <a:latin typeface="Times New Roman" panose="02020603050405020304" pitchFamily="18" charset="0"/>
                <a:cs typeface="Times New Roman" panose="02020603050405020304" pitchFamily="18" charset="0"/>
              </a:rPr>
              <a:t>both </a:t>
            </a:r>
            <a:r>
              <a:rPr lang="en-US" sz="2000" dirty="0" smtClean="0">
                <a:solidFill>
                  <a:srgbClr val="C00000"/>
                </a:solidFill>
                <a:latin typeface="Times New Roman" panose="02020603050405020304" pitchFamily="18" charset="0"/>
                <a:cs typeface="Times New Roman" panose="02020603050405020304" pitchFamily="18" charset="0"/>
              </a:rPr>
              <a:t>sub paths </a:t>
            </a:r>
            <a:r>
              <a:rPr lang="en-US" sz="2000" dirty="0">
                <a:solidFill>
                  <a:srgbClr val="C00000"/>
                </a:solidFill>
                <a:latin typeface="Times New Roman" panose="02020603050405020304" pitchFamily="18" charset="0"/>
                <a:cs typeface="Times New Roman" panose="02020603050405020304" pitchFamily="18" charset="0"/>
              </a:rPr>
              <a:t>are activated</a:t>
            </a:r>
            <a:r>
              <a:rPr lang="en-US" sz="2000" dirty="0">
                <a:latin typeface="Times New Roman" panose="02020603050405020304" pitchFamily="18" charset="0"/>
                <a:cs typeface="Times New Roman" panose="02020603050405020304" pitchFamily="18" charset="0"/>
              </a:rPr>
              <a:t>. One </a:t>
            </a:r>
            <a:r>
              <a:rPr lang="en-US" sz="2000" dirty="0" smtClean="0">
                <a:latin typeface="Times New Roman" panose="02020603050405020304" pitchFamily="18" charset="0"/>
                <a:cs typeface="Times New Roman" panose="02020603050405020304" pitchFamily="18" charset="0"/>
              </a:rPr>
              <a:t>sub path </a:t>
            </a:r>
            <a:r>
              <a:rPr lang="en-US" sz="2000" dirty="0">
                <a:latin typeface="Times New Roman" panose="02020603050405020304" pitchFamily="18" charset="0"/>
                <a:cs typeface="Times New Roman" panose="02020603050405020304" pitchFamily="18" charset="0"/>
              </a:rPr>
              <a:t>relates to the actions of </a:t>
            </a:r>
            <a:r>
              <a:rPr lang="en-US" sz="2000" dirty="0">
                <a:solidFill>
                  <a:srgbClr val="C00000"/>
                </a:solidFill>
                <a:latin typeface="Times New Roman" panose="02020603050405020304" pitchFamily="18" charset="0"/>
                <a:cs typeface="Times New Roman" panose="02020603050405020304" pitchFamily="18" charset="0"/>
              </a:rPr>
              <a:t>students</a:t>
            </a:r>
            <a:r>
              <a:rPr lang="en-US" sz="2000" dirty="0">
                <a:latin typeface="Times New Roman" panose="02020603050405020304" pitchFamily="18" charset="0"/>
                <a:cs typeface="Times New Roman" panose="02020603050405020304" pitchFamily="18" charset="0"/>
              </a:rPr>
              <a:t> and the other </a:t>
            </a:r>
            <a:r>
              <a:rPr lang="en-US" sz="2000" dirty="0" smtClean="0">
                <a:latin typeface="Times New Roman" panose="02020603050405020304" pitchFamily="18" charset="0"/>
                <a:cs typeface="Times New Roman" panose="02020603050405020304" pitchFamily="18" charset="0"/>
              </a:rPr>
              <a:t>sub path </a:t>
            </a:r>
            <a:r>
              <a:rPr lang="en-US" sz="2000" dirty="0">
                <a:latin typeface="Times New Roman" panose="02020603050405020304" pitchFamily="18" charset="0"/>
                <a:cs typeface="Times New Roman" panose="02020603050405020304" pitchFamily="18" charset="0"/>
              </a:rPr>
              <a:t>refers to the actions performed by a </a:t>
            </a:r>
            <a:r>
              <a:rPr lang="en-US" sz="2000" dirty="0">
                <a:solidFill>
                  <a:srgbClr val="C00000"/>
                </a:solidFill>
                <a:latin typeface="Times New Roman" panose="02020603050405020304" pitchFamily="18" charset="0"/>
                <a:cs typeface="Times New Roman" panose="02020603050405020304" pitchFamily="18" charset="0"/>
              </a:rPr>
              <a:t>lecturer</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the action Write exam, </a:t>
            </a:r>
            <a:r>
              <a:rPr lang="en-US" sz="2000" dirty="0">
                <a:solidFill>
                  <a:srgbClr val="C00000"/>
                </a:solidFill>
                <a:latin typeface="Times New Roman" panose="02020603050405020304" pitchFamily="18" charset="0"/>
                <a:cs typeface="Times New Roman" panose="02020603050405020304" pitchFamily="18" charset="0"/>
              </a:rPr>
              <a:t>both</a:t>
            </a:r>
            <a:r>
              <a:rPr lang="en-US" sz="2000" dirty="0">
                <a:latin typeface="Times New Roman" panose="02020603050405020304" pitchFamily="18" charset="0"/>
                <a:cs typeface="Times New Roman" panose="02020603050405020304" pitchFamily="18" charset="0"/>
              </a:rPr>
              <a:t> paths are </a:t>
            </a:r>
            <a:r>
              <a:rPr lang="en-US" sz="2000" dirty="0">
                <a:solidFill>
                  <a:srgbClr val="C00000"/>
                </a:solidFill>
                <a:latin typeface="Times New Roman" panose="02020603050405020304" pitchFamily="18" charset="0"/>
                <a:cs typeface="Times New Roman" panose="02020603050405020304" pitchFamily="18" charset="0"/>
              </a:rPr>
              <a:t>merged</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630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22</a:t>
            </a:fld>
            <a:endParaRPr lang="en-US" dirty="0"/>
          </a:p>
        </p:txBody>
      </p:sp>
      <p:sp>
        <p:nvSpPr>
          <p:cNvPr id="2" name="Rectangle 1"/>
          <p:cNvSpPr/>
          <p:nvPr/>
        </p:nvSpPr>
        <p:spPr>
          <a:xfrm>
            <a:off x="469387" y="424934"/>
            <a:ext cx="7351693"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a:solidFill>
                  <a:srgbClr val="00B050"/>
                </a:solidFill>
                <a:latin typeface="Times New Roman" panose="02020603050405020304" pitchFamily="18" charset="0"/>
                <a:ea typeface="+mj-ea"/>
                <a:cs typeface="Times New Roman" panose="02020603050405020304" pitchFamily="18" charset="0"/>
              </a:rPr>
              <a:t>Multiple </a:t>
            </a:r>
            <a:r>
              <a:rPr lang="en-US" sz="3200" b="1" dirty="0" smtClean="0">
                <a:solidFill>
                  <a:srgbClr val="00B050"/>
                </a:solidFill>
                <a:latin typeface="Times New Roman" panose="02020603050405020304" pitchFamily="18" charset="0"/>
                <a:ea typeface="+mj-ea"/>
                <a:cs typeface="Times New Roman" panose="02020603050405020304" pitchFamily="18" charset="0"/>
              </a:rPr>
              <a:t>Final Nodes </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553775" y="1254017"/>
            <a:ext cx="8262464" cy="3274332"/>
          </a:xfrm>
          <a:prstGeom prst="rect">
            <a:avLst/>
          </a:prstGeom>
        </p:spPr>
      </p:pic>
      <p:sp>
        <p:nvSpPr>
          <p:cNvPr id="5" name="Rectangle 4"/>
          <p:cNvSpPr/>
          <p:nvPr/>
        </p:nvSpPr>
        <p:spPr>
          <a:xfrm>
            <a:off x="754332" y="4528349"/>
            <a:ext cx="10375630" cy="1723549"/>
          </a:xfrm>
          <a:prstGeom prst="rect">
            <a:avLst/>
          </a:prstGeom>
        </p:spPr>
        <p:txBody>
          <a:bodyPr wrap="square">
            <a:spAutoFit/>
          </a:bodyPr>
          <a:lstStyle/>
          <a:p>
            <a:pPr marL="342900" indent="-342900">
              <a:spcAft>
                <a:spcPts val="12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If a diagram contains </a:t>
            </a:r>
            <a:r>
              <a:rPr lang="en-US" sz="2400" dirty="0">
                <a:solidFill>
                  <a:srgbClr val="C00000"/>
                </a:solidFill>
                <a:latin typeface="Times New Roman" panose="02020603050405020304" pitchFamily="18" charset="0"/>
                <a:cs typeface="Times New Roman" panose="02020603050405020304" pitchFamily="18" charset="0"/>
              </a:rPr>
              <a:t>multiple</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activity final </a:t>
            </a:r>
            <a:r>
              <a:rPr lang="en-US" sz="2400" dirty="0">
                <a:latin typeface="Times New Roman" panose="02020603050405020304" pitchFamily="18" charset="0"/>
                <a:cs typeface="Times New Roman" panose="02020603050405020304" pitchFamily="18" charset="0"/>
              </a:rPr>
              <a:t>nodes, the first one </a:t>
            </a:r>
            <a:r>
              <a:rPr lang="en-US" sz="2400" dirty="0">
                <a:latin typeface="Times New Roman" panose="02020603050405020304" pitchFamily="18" charset="0"/>
                <a:cs typeface="Times New Roman" panose="02020603050405020304" pitchFamily="18" charset="0"/>
              </a:rPr>
              <a:t>reached during </a:t>
            </a:r>
            <a:r>
              <a:rPr lang="en-US" sz="2400" dirty="0">
                <a:latin typeface="Times New Roman" panose="02020603050405020304" pitchFamily="18" charset="0"/>
                <a:cs typeface="Times New Roman" panose="02020603050405020304" pitchFamily="18" charset="0"/>
              </a:rPr>
              <a:t>the execution </a:t>
            </a:r>
            <a:r>
              <a:rPr lang="en-US" sz="2400" dirty="0">
                <a:solidFill>
                  <a:srgbClr val="C00000"/>
                </a:solidFill>
                <a:latin typeface="Times New Roman" panose="02020603050405020304" pitchFamily="18" charset="0"/>
                <a:cs typeface="Times New Roman" panose="02020603050405020304" pitchFamily="18" charset="0"/>
              </a:rPr>
              <a:t>ends</a:t>
            </a:r>
            <a:r>
              <a:rPr lang="en-US" sz="2400" dirty="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entire </a:t>
            </a:r>
            <a:r>
              <a:rPr lang="en-US" sz="2400" dirty="0">
                <a:solidFill>
                  <a:srgbClr val="C00000"/>
                </a:solidFill>
                <a:latin typeface="Times New Roman" panose="02020603050405020304" pitchFamily="18" charset="0"/>
                <a:cs typeface="Times New Roman" panose="02020603050405020304" pitchFamily="18" charset="0"/>
              </a:rPr>
              <a:t>activity</a:t>
            </a:r>
            <a:r>
              <a:rPr lang="en-US" sz="24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participation in a course is ended </a:t>
            </a:r>
            <a:r>
              <a:rPr lang="en-US" sz="2400" dirty="0">
                <a:solidFill>
                  <a:srgbClr val="C00000"/>
                </a:solidFill>
                <a:latin typeface="Times New Roman" panose="02020603050405020304" pitchFamily="18" charset="0"/>
                <a:cs typeface="Times New Roman" panose="02020603050405020304" pitchFamily="18" charset="0"/>
              </a:rPr>
              <a:t>if either </a:t>
            </a:r>
            <a:r>
              <a:rPr lang="en-US" sz="2400" dirty="0">
                <a:latin typeface="Times New Roman" panose="02020603050405020304" pitchFamily="18" charset="0"/>
                <a:cs typeface="Times New Roman" panose="02020603050405020304" pitchFamily="18" charset="0"/>
              </a:rPr>
              <a:t>the assignment has not </a:t>
            </a:r>
            <a:r>
              <a:rPr lang="en-US" sz="2400" dirty="0" smtClean="0">
                <a:latin typeface="Times New Roman" panose="02020603050405020304" pitchFamily="18" charset="0"/>
                <a:cs typeface="Times New Roman" panose="02020603050405020304" pitchFamily="18" charset="0"/>
              </a:rPr>
              <a:t>been passed </a:t>
            </a:r>
            <a:r>
              <a:rPr lang="en-US" sz="2400" dirty="0">
                <a:latin typeface="Times New Roman" panose="02020603050405020304" pitchFamily="18" charset="0"/>
                <a:cs typeface="Times New Roman" panose="02020603050405020304" pitchFamily="18" charset="0"/>
              </a:rPr>
              <a:t>or the exam has been taken.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143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23</a:t>
            </a:fld>
            <a:endParaRPr lang="en-US" dirty="0"/>
          </a:p>
        </p:txBody>
      </p:sp>
      <p:sp>
        <p:nvSpPr>
          <p:cNvPr id="2" name="Rectangle 1"/>
          <p:cNvSpPr/>
          <p:nvPr/>
        </p:nvSpPr>
        <p:spPr>
          <a:xfrm>
            <a:off x="469387" y="424934"/>
            <a:ext cx="6782626"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Flow Final Node </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782907" y="1465560"/>
            <a:ext cx="10375630" cy="1200329"/>
          </a:xfrm>
          <a:prstGeom prst="rect">
            <a:avLst/>
          </a:prstGeom>
        </p:spPr>
        <p:txBody>
          <a:bodyPr wrap="square">
            <a:spAutoFit/>
          </a:bodyPr>
          <a:lstStyle/>
          <a:p>
            <a:pPr marL="342900"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you only want to </a:t>
            </a:r>
            <a:r>
              <a:rPr lang="en-US" sz="2400" dirty="0">
                <a:solidFill>
                  <a:srgbClr val="C00000"/>
                </a:solidFill>
                <a:latin typeface="Times New Roman" panose="02020603050405020304" pitchFamily="18" charset="0"/>
                <a:cs typeface="Times New Roman" panose="02020603050405020304" pitchFamily="18" charset="0"/>
              </a:rPr>
              <a:t>end one execution path</a:t>
            </a:r>
            <a:r>
              <a:rPr lang="en-US" sz="2400" dirty="0">
                <a:latin typeface="Times New Roman" panose="02020603050405020304" pitchFamily="18" charset="0"/>
                <a:cs typeface="Times New Roman" panose="02020603050405020304" pitchFamily="18" charset="0"/>
              </a:rPr>
              <a:t>, leaving the other concurrently active execution paths </a:t>
            </a:r>
            <a:r>
              <a:rPr lang="en-US" sz="2400" dirty="0">
                <a:solidFill>
                  <a:srgbClr val="C00000"/>
                </a:solidFill>
                <a:latin typeface="Times New Roman" panose="02020603050405020304" pitchFamily="18" charset="0"/>
                <a:cs typeface="Times New Roman" panose="02020603050405020304" pitchFamily="18" charset="0"/>
              </a:rPr>
              <a:t>unaffected</a:t>
            </a:r>
            <a:r>
              <a:rPr lang="en-US" sz="2400" dirty="0">
                <a:latin typeface="Times New Roman" panose="02020603050405020304" pitchFamily="18" charset="0"/>
                <a:cs typeface="Times New Roman" panose="02020603050405020304" pitchFamily="18" charset="0"/>
              </a:rPr>
              <a:t>, you have to use the </a:t>
            </a:r>
            <a:r>
              <a:rPr lang="en-US" sz="2400" dirty="0">
                <a:solidFill>
                  <a:srgbClr val="00B050"/>
                </a:solidFill>
                <a:latin typeface="Times New Roman" panose="02020603050405020304" pitchFamily="18" charset="0"/>
                <a:cs typeface="Times New Roman" panose="02020603050405020304" pitchFamily="18" charset="0"/>
              </a:rPr>
              <a:t>flow final </a:t>
            </a:r>
            <a:r>
              <a:rPr lang="en-US" sz="2400" dirty="0" smtClean="0">
                <a:solidFill>
                  <a:srgbClr val="00B050"/>
                </a:solidFill>
                <a:latin typeface="Times New Roman" panose="02020603050405020304" pitchFamily="18" charset="0"/>
                <a:cs typeface="Times New Roman" panose="02020603050405020304" pitchFamily="18" charset="0"/>
              </a:rPr>
              <a:t>node.</a:t>
            </a:r>
            <a:endParaRPr lang="en-US" sz="2400" dirty="0">
              <a:solidFill>
                <a:srgbClr val="00B05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959" t="6172"/>
          <a:stretch/>
        </p:blipFill>
        <p:spPr>
          <a:xfrm>
            <a:off x="1400173" y="2523014"/>
            <a:ext cx="7886702" cy="3573272"/>
          </a:xfrm>
          <a:prstGeom prst="rect">
            <a:avLst/>
          </a:prstGeom>
        </p:spPr>
      </p:pic>
      <p:pic>
        <p:nvPicPr>
          <p:cNvPr id="11" name="Picture 10"/>
          <p:cNvPicPr>
            <a:picLocks noChangeAspect="1"/>
          </p:cNvPicPr>
          <p:nvPr/>
        </p:nvPicPr>
        <p:blipFill rotWithShape="1">
          <a:blip r:embed="rId5"/>
          <a:srcRect l="5341" t="13194"/>
          <a:stretch/>
        </p:blipFill>
        <p:spPr>
          <a:xfrm>
            <a:off x="9072560" y="1889406"/>
            <a:ext cx="459127" cy="496608"/>
          </a:xfrm>
          <a:prstGeom prst="rect">
            <a:avLst/>
          </a:prstGeom>
        </p:spPr>
      </p:pic>
    </p:spTree>
    <p:extLst>
      <p:ext uri="{BB962C8B-B14F-4D97-AF65-F5344CB8AC3E}">
        <p14:creationId xmlns:p14="http://schemas.microsoft.com/office/powerpoint/2010/main" val="1916870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4611" y="194300"/>
            <a:ext cx="7698521" cy="6242801"/>
          </a:xfrm>
          <a:prstGeom prst="rect">
            <a:avLst/>
          </a:prstGeom>
        </p:spPr>
      </p:pic>
      <p:sp>
        <p:nvSpPr>
          <p:cNvPr id="7" name="Rectangle 6"/>
          <p:cNvSpPr/>
          <p:nvPr/>
        </p:nvSpPr>
        <p:spPr>
          <a:xfrm>
            <a:off x="291117" y="1486544"/>
            <a:ext cx="1943494"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An activity diagram of </a:t>
            </a:r>
            <a:r>
              <a:rPr lang="en-US" sz="2400" b="1" dirty="0" smtClean="0">
                <a:solidFill>
                  <a:srgbClr val="C00000"/>
                </a:solidFill>
                <a:latin typeface="Times New Roman" panose="02020603050405020304" pitchFamily="18" charset="0"/>
                <a:cs typeface="Times New Roman" panose="02020603050405020304" pitchFamily="18" charset="0"/>
              </a:rPr>
              <a:t>registering a </a:t>
            </a:r>
            <a:r>
              <a:rPr lang="en-US" sz="2400" b="1" dirty="0" smtClean="0">
                <a:solidFill>
                  <a:srgbClr val="C00000"/>
                </a:solidFill>
                <a:latin typeface="Times New Roman" panose="02020603050405020304" pitchFamily="18" charset="0"/>
                <a:cs typeface="Times New Roman" panose="02020603050405020304" pitchFamily="18" charset="0"/>
              </a:rPr>
              <a:t>class</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 name="AutoShape 8"/>
          <p:cNvSpPr>
            <a:spLocks noChangeArrowheads="1"/>
          </p:cNvSpPr>
          <p:nvPr/>
        </p:nvSpPr>
        <p:spPr bwMode="auto">
          <a:xfrm rot="1079765">
            <a:off x="9930695" y="767159"/>
            <a:ext cx="2209800" cy="685800"/>
          </a:xfrm>
          <a:prstGeom prst="cloudCallout">
            <a:avLst>
              <a:gd name="adj1" fmla="val -89815"/>
              <a:gd name="adj2" fmla="val 18662"/>
            </a:avLst>
          </a:prstGeom>
          <a:solidFill>
            <a:schemeClr val="accent2">
              <a:lumMod val="60000"/>
              <a:lumOff val="40000"/>
              <a:alpha val="12157"/>
            </a:schemeClr>
          </a:solidFill>
          <a:ln w="9525">
            <a:solidFill>
              <a:schemeClr val="tx1"/>
            </a:solidFill>
            <a:round/>
            <a:headEnd/>
            <a:tailEnd/>
          </a:ln>
        </p:spPr>
        <p:txBody>
          <a:bodyPr/>
          <a:lstStyle>
            <a:lvl1pPr algn="l" rtl="0" eaLnBrk="0" hangingPunct="0">
              <a:defRPr>
                <a:solidFill>
                  <a:schemeClr val="tx1"/>
                </a:solidFill>
                <a:latin typeface="Arial" panose="020B0604020202020204" pitchFamily="34" charset="0"/>
                <a:cs typeface="Arial" panose="020B0604020202020204" pitchFamily="34" charset="0"/>
              </a:defRPr>
            </a:lvl1pPr>
            <a:lvl2pPr marL="742950" indent="-285750" algn="l" rtl="0" eaLnBrk="0" hangingPunct="0">
              <a:defRPr>
                <a:solidFill>
                  <a:schemeClr val="tx1"/>
                </a:solidFill>
                <a:latin typeface="Arial" panose="020B0604020202020204" pitchFamily="34" charset="0"/>
                <a:cs typeface="Arial" panose="020B0604020202020204" pitchFamily="34" charset="0"/>
              </a:defRPr>
            </a:lvl2pPr>
            <a:lvl3pPr marL="1143000" indent="-228600" algn="l" rtl="0" eaLnBrk="0" hangingPunct="0">
              <a:defRPr>
                <a:solidFill>
                  <a:schemeClr val="tx1"/>
                </a:solidFill>
                <a:latin typeface="Arial" panose="020B0604020202020204" pitchFamily="34" charset="0"/>
                <a:cs typeface="Arial" panose="020B0604020202020204" pitchFamily="34" charset="0"/>
              </a:defRPr>
            </a:lvl3pPr>
            <a:lvl4pPr marL="1600200" indent="-228600" algn="l" rtl="0" eaLnBrk="0" hangingPunct="0">
              <a:defRPr>
                <a:solidFill>
                  <a:schemeClr val="tx1"/>
                </a:solidFill>
                <a:latin typeface="Arial" panose="020B0604020202020204" pitchFamily="34" charset="0"/>
                <a:cs typeface="Arial" panose="020B0604020202020204" pitchFamily="34" charset="0"/>
              </a:defRPr>
            </a:lvl4pPr>
            <a:lvl5pPr marL="2057400" indent="-228600" algn="l" rtl="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dirty="0" smtClean="0">
                <a:latin typeface="Times" panose="02020603050405020304" pitchFamily="18" charset="0"/>
              </a:rPr>
              <a:t>System</a:t>
            </a:r>
            <a:endParaRPr lang="en-US" altLang="en-US" sz="2400" dirty="0">
              <a:latin typeface="Times" panose="02020603050405020304" pitchFamily="18" charset="0"/>
            </a:endParaRPr>
          </a:p>
        </p:txBody>
      </p:sp>
      <p:sp>
        <p:nvSpPr>
          <p:cNvPr id="8" name="Rectangle 7"/>
          <p:cNvSpPr/>
          <p:nvPr/>
        </p:nvSpPr>
        <p:spPr>
          <a:xfrm>
            <a:off x="9933132" y="5474285"/>
            <a:ext cx="916726" cy="338554"/>
          </a:xfrm>
          <a:prstGeom prst="rect">
            <a:avLst/>
          </a:prstGeom>
        </p:spPr>
        <p:txBody>
          <a:bodyPr wrap="none">
            <a:spAutoFit/>
          </a:bodyPr>
          <a:lstStyle/>
          <a:p>
            <a:r>
              <a:rPr lang="en-US" sz="1600" b="1" dirty="0" smtClean="0">
                <a:latin typeface="Times New Roman" panose="02020603050405020304" pitchFamily="18" charset="0"/>
                <a:cs typeface="Times New Roman" panose="02020603050405020304" pitchFamily="18" charset="0"/>
              </a:rPr>
              <a:t>Figure </a:t>
            </a:r>
            <a:r>
              <a:rPr lang="en-US" sz="1600" b="1" dirty="0" smtClean="0">
                <a:latin typeface="Times New Roman" panose="02020603050405020304" pitchFamily="18" charset="0"/>
                <a:cs typeface="Times New Roman" panose="02020603050405020304" pitchFamily="18" charset="0"/>
              </a:rPr>
              <a:t>7</a:t>
            </a:r>
            <a:endParaRPr lang="en-US" sz="1600" b="1" dirty="0"/>
          </a:p>
        </p:txBody>
      </p:sp>
    </p:spTree>
    <p:extLst>
      <p:ext uri="{BB962C8B-B14F-4D97-AF65-F5344CB8AC3E}">
        <p14:creationId xmlns:p14="http://schemas.microsoft.com/office/powerpoint/2010/main" val="10966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4934" y="2832263"/>
            <a:ext cx="3677610" cy="769441"/>
          </a:xfrm>
          <a:prstGeom prst="rect">
            <a:avLst/>
          </a:prstGeom>
        </p:spPr>
        <p:txBody>
          <a:bodyPr wrap="none">
            <a:spAutoFit/>
          </a:bodyPr>
          <a:lstStyle/>
          <a:p>
            <a:pPr lvl="0">
              <a:spcBef>
                <a:spcPts val="640"/>
              </a:spcBef>
              <a:buClr>
                <a:schemeClr val="dk1"/>
              </a:buClr>
              <a:buSzPts val="3200"/>
            </a:pPr>
            <a:r>
              <a:rPr lang="en-US" sz="4400" b="1" dirty="0" smtClean="0">
                <a:solidFill>
                  <a:schemeClr val="accent1"/>
                </a:solidFill>
                <a:latin typeface="Times New Roman" panose="02020603050405020304" pitchFamily="18" charset="0"/>
                <a:ea typeface="+mj-ea"/>
                <a:cs typeface="Times New Roman" panose="02020603050405020304" pitchFamily="18" charset="0"/>
              </a:rPr>
              <a:t>State </a:t>
            </a:r>
            <a:r>
              <a:rPr lang="en-US" sz="4400" b="1" dirty="0" smtClean="0">
                <a:solidFill>
                  <a:schemeClr val="accent1"/>
                </a:solidFill>
                <a:latin typeface="Times New Roman" panose="02020603050405020304" pitchFamily="18" charset="0"/>
                <a:ea typeface="+mj-ea"/>
                <a:cs typeface="Times New Roman" panose="02020603050405020304" pitchFamily="18" charset="0"/>
              </a:rPr>
              <a:t>Diagram</a:t>
            </a:r>
            <a:endParaRPr lang="en-US" sz="4400" b="1" dirty="0">
              <a:solidFill>
                <a:schemeClr val="accent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719269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26</a:t>
            </a:fld>
            <a:endParaRPr lang="en-US" dirty="0"/>
          </a:p>
        </p:txBody>
      </p:sp>
      <p:sp>
        <p:nvSpPr>
          <p:cNvPr id="2" name="Rectangle 1"/>
          <p:cNvSpPr/>
          <p:nvPr/>
        </p:nvSpPr>
        <p:spPr>
          <a:xfrm>
            <a:off x="469387" y="424934"/>
            <a:ext cx="3935693"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Event-Driven Models</a:t>
            </a:r>
            <a:endParaRPr lang="en-US" sz="3200" b="1" dirty="0">
              <a:solidFill>
                <a:schemeClr val="accent1"/>
              </a:solidFill>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914400" y="1370765"/>
            <a:ext cx="10189030" cy="4031873"/>
          </a:xfrm>
          <a:prstGeom prst="rect">
            <a:avLst/>
          </a:prstGeom>
        </p:spPr>
        <p:txBody>
          <a:bodyPr wrap="square">
            <a:spAutoFit/>
          </a:bodyPr>
          <a:lstStyle/>
          <a:p>
            <a:pPr marL="342900" indent="-342900" algn="just">
              <a:spcAft>
                <a:spcPts val="1200"/>
              </a:spcAf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Event-driven </a:t>
            </a:r>
            <a:r>
              <a:rPr lang="en-US" sz="2400" dirty="0">
                <a:latin typeface="Times New Roman" panose="02020603050405020304" pitchFamily="18" charset="0"/>
                <a:cs typeface="Times New Roman" panose="02020603050405020304" pitchFamily="18" charset="0"/>
              </a:rPr>
              <a:t>modelling shows </a:t>
            </a:r>
            <a:r>
              <a:rPr lang="en-US" sz="2400" dirty="0">
                <a:solidFill>
                  <a:srgbClr val="C00000"/>
                </a:solidFill>
                <a:latin typeface="Times New Roman" panose="02020603050405020304" pitchFamily="18" charset="0"/>
                <a:cs typeface="Times New Roman" panose="02020603050405020304" pitchFamily="18" charset="0"/>
              </a:rPr>
              <a:t>how</a:t>
            </a:r>
            <a:r>
              <a:rPr lang="en-US" sz="2400" dirty="0">
                <a:latin typeface="Times New Roman" panose="02020603050405020304" pitchFamily="18" charset="0"/>
                <a:cs typeface="Times New Roman" panose="02020603050405020304" pitchFamily="18" charset="0"/>
              </a:rPr>
              <a:t> a system responds to </a:t>
            </a:r>
            <a:r>
              <a:rPr lang="en-US" sz="2400" b="1" dirty="0" smtClean="0">
                <a:latin typeface="Times New Roman" panose="02020603050405020304" pitchFamily="18" charset="0"/>
                <a:cs typeface="Times New Roman" panose="02020603050405020304" pitchFamily="18" charset="0"/>
              </a:rPr>
              <a:t>external</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internal</a:t>
            </a:r>
            <a:r>
              <a:rPr lang="en-US" sz="2400" dirty="0">
                <a:latin typeface="Times New Roman" panose="02020603050405020304" pitchFamily="18" charset="0"/>
                <a:cs typeface="Times New Roman" panose="02020603050405020304" pitchFamily="18" charset="0"/>
              </a:rPr>
              <a:t> events. </a:t>
            </a:r>
            <a:endParaRPr lang="en-US" sz="2400" dirty="0" smtClean="0">
              <a:latin typeface="Times New Roman" panose="02020603050405020304" pitchFamily="18" charset="0"/>
              <a:cs typeface="Times New Roman" panose="02020603050405020304" pitchFamily="18" charset="0"/>
            </a:endParaRPr>
          </a:p>
          <a:p>
            <a:pPr marL="342900" indent="-342900" algn="just">
              <a:spcAft>
                <a:spcPts val="12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system has a </a:t>
            </a:r>
            <a:r>
              <a:rPr lang="en-US" sz="2400" b="1" dirty="0">
                <a:latin typeface="Times New Roman" panose="02020603050405020304" pitchFamily="18" charset="0"/>
                <a:cs typeface="Times New Roman" panose="02020603050405020304" pitchFamily="18" charset="0"/>
              </a:rPr>
              <a:t>finite number of states</a:t>
            </a:r>
            <a:r>
              <a:rPr lang="en-US" sz="2400" dirty="0">
                <a:latin typeface="Times New Roman" panose="02020603050405020304" pitchFamily="18" charset="0"/>
                <a:cs typeface="Times New Roman" panose="02020603050405020304" pitchFamily="18" charset="0"/>
              </a:rPr>
              <a:t> and that </a:t>
            </a:r>
            <a:r>
              <a:rPr lang="en-US" sz="2400" b="1" dirty="0">
                <a:latin typeface="Times New Roman" panose="02020603050405020304" pitchFamily="18" charset="0"/>
                <a:cs typeface="Times New Roman" panose="02020603050405020304" pitchFamily="18" charset="0"/>
              </a:rPr>
              <a:t>events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(stimuli)</a:t>
            </a:r>
            <a:r>
              <a:rPr lang="en-US" sz="2400" dirty="0">
                <a:latin typeface="Times New Roman" panose="02020603050405020304" pitchFamily="18" charset="0"/>
                <a:cs typeface="Times New Roman" panose="02020603050405020304" pitchFamily="18" charset="0"/>
              </a:rPr>
              <a:t> may cause a </a:t>
            </a:r>
            <a:r>
              <a:rPr lang="en-US" sz="2400" b="1" dirty="0">
                <a:latin typeface="Times New Roman" panose="02020603050405020304" pitchFamily="18" charset="0"/>
                <a:cs typeface="Times New Roman" panose="02020603050405020304" pitchFamily="18" charset="0"/>
              </a:rPr>
              <a:t>transition</a:t>
            </a:r>
            <a:r>
              <a:rPr lang="en-US" sz="2400" dirty="0">
                <a:latin typeface="Times New Roman" panose="02020603050405020304" pitchFamily="18" charset="0"/>
                <a:cs typeface="Times New Roman" panose="02020603050405020304" pitchFamily="18" charset="0"/>
              </a:rPr>
              <a:t> from one state to another</a:t>
            </a:r>
            <a:r>
              <a:rPr lang="en-US" sz="2400" dirty="0" smtClean="0">
                <a:latin typeface="Times New Roman" panose="02020603050405020304" pitchFamily="18" charset="0"/>
                <a:cs typeface="Times New Roman" panose="02020603050405020304" pitchFamily="18" charset="0"/>
              </a:rPr>
              <a:t>.</a:t>
            </a:r>
          </a:p>
          <a:p>
            <a:pPr marL="342900" indent="-342900" algn="just">
              <a:spcAft>
                <a:spcPts val="12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UML supports event-based modelling using </a:t>
            </a:r>
            <a:r>
              <a:rPr lang="en-US" sz="2400" b="1" dirty="0">
                <a:latin typeface="Times New Roman" panose="02020603050405020304" pitchFamily="18" charset="0"/>
                <a:cs typeface="Times New Roman" panose="02020603050405020304" pitchFamily="18" charset="0"/>
              </a:rPr>
              <a:t>S</a:t>
            </a:r>
            <a:r>
              <a:rPr lang="en-US" sz="2400" b="1" dirty="0" smtClean="0">
                <a:latin typeface="Times New Roman" panose="02020603050405020304" pitchFamily="18" charset="0"/>
                <a:cs typeface="Times New Roman" panose="02020603050405020304" pitchFamily="18" charset="0"/>
              </a:rPr>
              <a:t>tate </a:t>
            </a:r>
            <a:r>
              <a:rPr lang="en-US" sz="2400" b="1" dirty="0">
                <a:latin typeface="Times New Roman" panose="02020603050405020304" pitchFamily="18" charset="0"/>
                <a:cs typeface="Times New Roman" panose="02020603050405020304" pitchFamily="18" charset="0"/>
              </a:rPr>
              <a:t>M</a:t>
            </a:r>
            <a:r>
              <a:rPr lang="en-US" sz="2400" b="1" dirty="0" smtClean="0">
                <a:latin typeface="Times New Roman" panose="02020603050405020304" pitchFamily="18" charset="0"/>
                <a:cs typeface="Times New Roman" panose="02020603050405020304" pitchFamily="18" charset="0"/>
              </a:rPr>
              <a:t>achine Diagram or </a:t>
            </a:r>
            <a:r>
              <a:rPr lang="en-US" sz="2400" b="1" dirty="0" smtClean="0">
                <a:latin typeface="Times New Roman" panose="02020603050405020304" pitchFamily="18" charset="0"/>
                <a:cs typeface="Times New Roman" panose="02020603050405020304" pitchFamily="18" charset="0"/>
              </a:rPr>
              <a:t>State </a:t>
            </a:r>
            <a:r>
              <a:rPr lang="en-US" sz="2400" b="1" dirty="0">
                <a:latin typeface="Times New Roman" panose="02020603050405020304" pitchFamily="18" charset="0"/>
                <a:cs typeface="Times New Roman" panose="02020603050405020304" pitchFamily="18" charset="0"/>
              </a:rPr>
              <a:t>C</a:t>
            </a:r>
            <a:r>
              <a:rPr lang="en-US" sz="2400" b="1" dirty="0" smtClean="0">
                <a:latin typeface="Times New Roman" panose="02020603050405020304" pitchFamily="18" charset="0"/>
                <a:cs typeface="Times New Roman" panose="02020603050405020304" pitchFamily="18" charset="0"/>
              </a:rPr>
              <a:t>hart </a:t>
            </a:r>
            <a:r>
              <a:rPr lang="en-US" sz="2400" b="1" dirty="0">
                <a:latin typeface="Times New Roman" panose="02020603050405020304" pitchFamily="18" charset="0"/>
                <a:cs typeface="Times New Roman" panose="02020603050405020304" pitchFamily="18" charset="0"/>
              </a:rPr>
              <a:t>D</a:t>
            </a:r>
            <a:r>
              <a:rPr lang="en-US" sz="2400" b="1" dirty="0" smtClean="0">
                <a:latin typeface="Times New Roman" panose="02020603050405020304" pitchFamily="18" charset="0"/>
                <a:cs typeface="Times New Roman" panose="02020603050405020304" pitchFamily="18" charset="0"/>
              </a:rPr>
              <a:t>iagram </a:t>
            </a:r>
            <a:r>
              <a:rPr lang="en-US" sz="2400" i="1" dirty="0" smtClean="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state </a:t>
            </a:r>
            <a:r>
              <a:rPr lang="en-US" sz="2400" i="1" dirty="0" smtClean="0">
                <a:latin typeface="Times New Roman" panose="02020603050405020304" pitchFamily="18" charset="0"/>
                <a:cs typeface="Times New Roman" panose="02020603050405020304" pitchFamily="18" charset="0"/>
              </a:rPr>
              <a:t>diagrams)</a:t>
            </a:r>
            <a:r>
              <a:rPr lang="en-US" sz="2400" dirty="0" smtClean="0">
                <a:latin typeface="Times New Roman" panose="02020603050405020304" pitchFamily="18" charset="0"/>
                <a:cs typeface="Times New Roman" panose="02020603050405020304" pitchFamily="18" charset="0"/>
              </a:rPr>
              <a:t>.</a:t>
            </a:r>
          </a:p>
          <a:p>
            <a:pPr marL="342900" indent="-342900" algn="just">
              <a:spcAft>
                <a:spcPts val="1200"/>
              </a:spcAf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State diagrams </a:t>
            </a:r>
            <a:r>
              <a:rPr lang="en-US" sz="2400" dirty="0">
                <a:latin typeface="Times New Roman" panose="02020603050405020304" pitchFamily="18" charset="0"/>
                <a:cs typeface="Times New Roman" panose="02020603050405020304" pitchFamily="18" charset="0"/>
              </a:rPr>
              <a:t>show system </a:t>
            </a:r>
            <a:r>
              <a:rPr lang="en-US" sz="2400" dirty="0">
                <a:solidFill>
                  <a:srgbClr val="C00000"/>
                </a:solidFill>
                <a:latin typeface="Times New Roman" panose="02020603050405020304" pitchFamily="18" charset="0"/>
                <a:cs typeface="Times New Roman" panose="02020603050405020304" pitchFamily="18" charset="0"/>
              </a:rPr>
              <a:t>states</a:t>
            </a:r>
            <a:r>
              <a:rPr lang="en-US" sz="2400" dirty="0">
                <a:latin typeface="Times New Roman" panose="02020603050405020304" pitchFamily="18" charset="0"/>
                <a:cs typeface="Times New Roman" panose="02020603050405020304" pitchFamily="18" charset="0"/>
              </a:rPr>
              <a:t> and </a:t>
            </a:r>
            <a:r>
              <a:rPr lang="en-US" sz="2400" dirty="0">
                <a:solidFill>
                  <a:srgbClr val="C00000"/>
                </a:solidFill>
                <a:latin typeface="Times New Roman" panose="02020603050405020304" pitchFamily="18" charset="0"/>
                <a:cs typeface="Times New Roman" panose="02020603050405020304" pitchFamily="18" charset="0"/>
              </a:rPr>
              <a:t>events</a:t>
            </a:r>
            <a:r>
              <a:rPr lang="en-US" sz="2400" dirty="0">
                <a:latin typeface="Times New Roman" panose="02020603050405020304" pitchFamily="18" charset="0"/>
                <a:cs typeface="Times New Roman" panose="02020603050405020304" pitchFamily="18" charset="0"/>
              </a:rPr>
              <a:t> that cause transitions from one state to another. </a:t>
            </a:r>
            <a:endParaRPr lang="en-US" sz="2400" dirty="0" smtClean="0">
              <a:latin typeface="Times New Roman" panose="02020603050405020304" pitchFamily="18" charset="0"/>
              <a:cs typeface="Times New Roman" panose="02020603050405020304" pitchFamily="18" charset="0"/>
            </a:endParaRPr>
          </a:p>
          <a:p>
            <a:pPr marL="342900" indent="-342900" algn="just">
              <a:spcAft>
                <a:spcPts val="1200"/>
              </a:spcAft>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They </a:t>
            </a:r>
            <a:r>
              <a:rPr lang="en-US" sz="2400" b="1" dirty="0">
                <a:latin typeface="Times New Roman" panose="02020603050405020304" pitchFamily="18" charset="0"/>
                <a:cs typeface="Times New Roman" panose="02020603050405020304" pitchFamily="18" charset="0"/>
              </a:rPr>
              <a:t>do not show the flow of data </a:t>
            </a:r>
            <a:r>
              <a:rPr lang="en-US" sz="2400" dirty="0">
                <a:latin typeface="Times New Roman" panose="02020603050405020304" pitchFamily="18" charset="0"/>
                <a:cs typeface="Times New Roman" panose="02020603050405020304" pitchFamily="18" charset="0"/>
              </a:rPr>
              <a:t>within the </a:t>
            </a:r>
            <a:r>
              <a:rPr lang="en-US" sz="2400" dirty="0" smtClean="0">
                <a:latin typeface="Times New Roman" panose="02020603050405020304" pitchFamily="18" charset="0"/>
                <a:cs typeface="Times New Roman" panose="02020603050405020304" pitchFamily="18" charset="0"/>
              </a:rPr>
              <a:t>system.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629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27</a:t>
            </a:fld>
            <a:endParaRPr lang="en-US" dirty="0"/>
          </a:p>
        </p:txBody>
      </p:sp>
      <p:sp>
        <p:nvSpPr>
          <p:cNvPr id="2" name="Rectangle 1"/>
          <p:cNvSpPr/>
          <p:nvPr/>
        </p:nvSpPr>
        <p:spPr>
          <a:xfrm>
            <a:off x="469387" y="424934"/>
            <a:ext cx="5824030"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State Diagram: Simple Example</a:t>
            </a:r>
            <a:endParaRPr lang="en-US" sz="3200" b="1" dirty="0">
              <a:solidFill>
                <a:schemeClr val="accent1"/>
              </a:solidFill>
              <a:latin typeface="Times New Roman" panose="02020603050405020304" pitchFamily="18" charset="0"/>
              <a:ea typeface="+mj-ea"/>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554277" y="1976344"/>
            <a:ext cx="8086038" cy="2256917"/>
          </a:xfrm>
          <a:prstGeom prst="rect">
            <a:avLst/>
          </a:prstGeom>
        </p:spPr>
      </p:pic>
      <p:sp>
        <p:nvSpPr>
          <p:cNvPr id="7" name="Rectangle 6"/>
          <p:cNvSpPr/>
          <p:nvPr/>
        </p:nvSpPr>
        <p:spPr>
          <a:xfrm>
            <a:off x="958334" y="1514679"/>
            <a:ext cx="10217067" cy="461665"/>
          </a:xfrm>
          <a:prstGeom prst="rect">
            <a:avLst/>
          </a:prstGeom>
        </p:spPr>
        <p:txBody>
          <a:bodyPr wrap="square">
            <a:spAutoFit/>
          </a:bodyPr>
          <a:lstStyle/>
          <a:p>
            <a:pPr marL="342900" indent="-342900">
              <a:spcAft>
                <a:spcPts val="12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state diagram </a:t>
            </a:r>
            <a:r>
              <a:rPr lang="en-US" sz="2400" dirty="0" smtClean="0">
                <a:latin typeface="Times New Roman" panose="02020603050405020304" pitchFamily="18" charset="0"/>
                <a:cs typeface="Times New Roman" panose="02020603050405020304" pitchFamily="18" charset="0"/>
              </a:rPr>
              <a:t>represents </a:t>
            </a:r>
            <a:r>
              <a:rPr lang="en-US" sz="2400" dirty="0">
                <a:solidFill>
                  <a:srgbClr val="C00000"/>
                </a:solidFill>
                <a:latin typeface="Times New Roman" panose="02020603050405020304" pitchFamily="18" charset="0"/>
                <a:cs typeface="Times New Roman" panose="02020603050405020304" pitchFamily="18" charset="0"/>
              </a:rPr>
              <a:t>how</a:t>
            </a:r>
            <a:r>
              <a:rPr lang="en-US" sz="2400" dirty="0">
                <a:latin typeface="Times New Roman" panose="02020603050405020304" pitchFamily="18" charset="0"/>
                <a:cs typeface="Times New Roman" panose="02020603050405020304" pitchFamily="18" charset="0"/>
              </a:rPr>
              <a:t> a </a:t>
            </a:r>
            <a:r>
              <a:rPr lang="en-US" sz="2400" b="1" dirty="0">
                <a:latin typeface="Times New Roman" panose="02020603050405020304" pitchFamily="18" charset="0"/>
                <a:cs typeface="Times New Roman" panose="02020603050405020304" pitchFamily="18" charset="0"/>
              </a:rPr>
              <a:t>single object changes state</a:t>
            </a:r>
            <a:r>
              <a:rPr lang="en-US" sz="2400" dirty="0">
                <a:latin typeface="Times New Roman" panose="02020603050405020304" pitchFamily="18" charset="0"/>
                <a:cs typeface="Times New Roman" panose="02020603050405020304" pitchFamily="18" charset="0"/>
              </a:rPr>
              <a:t> over time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958334" y="3976086"/>
            <a:ext cx="9809419" cy="1865126"/>
          </a:xfrm>
          <a:prstGeom prst="rect">
            <a:avLst/>
          </a:prstGeom>
        </p:spPr>
        <p:txBody>
          <a:bodyPr wrap="square">
            <a:spAutoFit/>
          </a:bodyPr>
          <a:lstStyle/>
          <a:p>
            <a:pPr algn="just">
              <a:lnSpc>
                <a:spcPct val="120000"/>
              </a:lnSpc>
            </a:pPr>
            <a:r>
              <a:rPr lang="en-US" sz="2400" dirty="0">
                <a:latin typeface="Times New Roman" panose="02020603050405020304" pitchFamily="18" charset="0"/>
                <a:cs typeface="Times New Roman" panose="02020603050405020304" pitchFamily="18" charset="0"/>
              </a:rPr>
              <a:t>As a simple example consider a </a:t>
            </a:r>
            <a:r>
              <a:rPr lang="en-US" sz="2400" b="1" i="1" dirty="0">
                <a:latin typeface="Times New Roman" panose="02020603050405020304" pitchFamily="18" charset="0"/>
                <a:cs typeface="Times New Roman" panose="02020603050405020304" pitchFamily="18" charset="0"/>
              </a:rPr>
              <a:t>lecture hall (object) </a:t>
            </a:r>
            <a:r>
              <a:rPr lang="en-US" sz="2400" dirty="0">
                <a:latin typeface="Times New Roman" panose="02020603050405020304" pitchFamily="18" charset="0"/>
                <a:cs typeface="Times New Roman" panose="02020603050405020304" pitchFamily="18" charset="0"/>
              </a:rPr>
              <a:t>that can be in one of two states: </a:t>
            </a:r>
            <a:r>
              <a:rPr lang="en-US" sz="2400" dirty="0">
                <a:solidFill>
                  <a:srgbClr val="C00000"/>
                </a:solidFill>
                <a:latin typeface="Times New Roman" panose="02020603050405020304" pitchFamily="18" charset="0"/>
                <a:cs typeface="Times New Roman" panose="02020603050405020304" pitchFamily="18" charset="0"/>
              </a:rPr>
              <a:t>free</a:t>
            </a:r>
            <a:r>
              <a:rPr lang="en-US" sz="2400" dirty="0">
                <a:latin typeface="Times New Roman" panose="02020603050405020304" pitchFamily="18" charset="0"/>
                <a:cs typeface="Times New Roman" panose="02020603050405020304" pitchFamily="18" charset="0"/>
              </a:rPr>
              <a:t> or </a:t>
            </a:r>
            <a:r>
              <a:rPr lang="en-US" sz="2400" dirty="0">
                <a:solidFill>
                  <a:srgbClr val="C00000"/>
                </a:solidFill>
                <a:latin typeface="Times New Roman" panose="02020603050405020304" pitchFamily="18" charset="0"/>
                <a:cs typeface="Times New Roman" panose="02020603050405020304" pitchFamily="18" charset="0"/>
              </a:rPr>
              <a:t>occupied</a:t>
            </a:r>
            <a:r>
              <a:rPr lang="en-US" sz="2400" dirty="0">
                <a:latin typeface="Times New Roman" panose="02020603050405020304" pitchFamily="18" charset="0"/>
                <a:cs typeface="Times New Roman" panose="02020603050405020304" pitchFamily="18" charset="0"/>
              </a:rPr>
              <a:t>. When a lecture starts in the lecture hall, the state of the lecture hall changes from free to occupied. Once the respective event in the lecture hall has finished and the hall has been released again.</a:t>
            </a:r>
          </a:p>
        </p:txBody>
      </p:sp>
    </p:spTree>
    <p:extLst>
      <p:ext uri="{BB962C8B-B14F-4D97-AF65-F5344CB8AC3E}">
        <p14:creationId xmlns:p14="http://schemas.microsoft.com/office/powerpoint/2010/main" val="26075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9724"/>
          <a:stretch/>
        </p:blipFill>
        <p:spPr>
          <a:xfrm>
            <a:off x="1817693" y="62150"/>
            <a:ext cx="7282061" cy="6573911"/>
          </a:xfrm>
          <a:prstGeom prst="rect">
            <a:avLst/>
          </a:prstGeom>
        </p:spPr>
      </p:pic>
      <p:sp>
        <p:nvSpPr>
          <p:cNvPr id="4" name="Rectangle 3"/>
          <p:cNvSpPr/>
          <p:nvPr/>
        </p:nvSpPr>
        <p:spPr>
          <a:xfrm>
            <a:off x="8958358" y="3526086"/>
            <a:ext cx="3091074" cy="1077218"/>
          </a:xfrm>
          <a:prstGeom prst="rect">
            <a:avLst/>
          </a:prstGeom>
        </p:spPr>
        <p:txBody>
          <a:bodyPr wrap="square">
            <a:spAutoFit/>
          </a:bodyPr>
          <a:lstStyle/>
          <a:p>
            <a:pPr lvl="0" algn="ctr">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State Diagram Elements</a:t>
            </a:r>
            <a:endParaRPr lang="en-US" sz="3200" b="1" dirty="0">
              <a:solidFill>
                <a:schemeClr val="accent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768876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29</a:t>
            </a:fld>
            <a:endParaRPr lang="en-US" dirty="0"/>
          </a:p>
        </p:txBody>
      </p:sp>
      <p:sp>
        <p:nvSpPr>
          <p:cNvPr id="2" name="Rectangle 1"/>
          <p:cNvSpPr/>
          <p:nvPr/>
        </p:nvSpPr>
        <p:spPr>
          <a:xfrm>
            <a:off x="469387" y="424934"/>
            <a:ext cx="2725426"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State Diagram</a:t>
            </a:r>
            <a:endParaRPr lang="en-US" sz="3200" b="1" dirty="0">
              <a:solidFill>
                <a:schemeClr val="accent1"/>
              </a:solidFill>
              <a:latin typeface="Times New Roman" panose="02020603050405020304" pitchFamily="18" charset="0"/>
              <a:ea typeface="+mj-ea"/>
              <a:cs typeface="Times New Roman" panose="02020603050405020304" pitchFamily="18" charset="0"/>
            </a:endParaRPr>
          </a:p>
        </p:txBody>
      </p:sp>
      <p:sp>
        <p:nvSpPr>
          <p:cNvPr id="7" name="Rectangle 6"/>
          <p:cNvSpPr/>
          <p:nvPr/>
        </p:nvSpPr>
        <p:spPr>
          <a:xfrm>
            <a:off x="958334" y="1514679"/>
            <a:ext cx="10217067" cy="830997"/>
          </a:xfrm>
          <a:prstGeom prst="rect">
            <a:avLst/>
          </a:prstGeom>
        </p:spPr>
        <p:txBody>
          <a:bodyPr wrap="square">
            <a:spAutoFit/>
          </a:bodyPr>
          <a:lstStyle/>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 </a:t>
            </a:r>
            <a:r>
              <a:rPr lang="en-US" sz="2400" dirty="0" smtClean="0">
                <a:latin typeface="Times New Roman" panose="02020603050405020304" pitchFamily="18" charset="0"/>
                <a:cs typeface="Times New Roman" panose="02020603050405020304" pitchFamily="18" charset="0"/>
              </a:rPr>
              <a:t>state </a:t>
            </a:r>
            <a:r>
              <a:rPr lang="en-US" sz="2400" dirty="0">
                <a:latin typeface="Times New Roman" panose="02020603050405020304" pitchFamily="18" charset="0"/>
                <a:cs typeface="Times New Roman" panose="02020603050405020304" pitchFamily="18" charset="0"/>
              </a:rPr>
              <a:t>is shown as a rectangle with round corners and is </a:t>
            </a:r>
            <a:r>
              <a:rPr lang="en-US" sz="2400" b="1" dirty="0">
                <a:latin typeface="Times New Roman" panose="02020603050405020304" pitchFamily="18" charset="0"/>
                <a:cs typeface="Times New Roman" panose="02020603050405020304" pitchFamily="18" charset="0"/>
              </a:rPr>
              <a:t>labeled</a:t>
            </a:r>
            <a:r>
              <a:rPr lang="en-US" sz="2400" dirty="0">
                <a:latin typeface="Times New Roman" panose="02020603050405020304" pitchFamily="18" charset="0"/>
                <a:cs typeface="Times New Roman" panose="02020603050405020304" pitchFamily="18" charset="0"/>
              </a:rPr>
              <a:t> with the name of the state.</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512238" y="5044240"/>
            <a:ext cx="2035268" cy="1554966"/>
          </a:xfrm>
          <a:prstGeom prst="rect">
            <a:avLst/>
          </a:prstGeom>
        </p:spPr>
      </p:pic>
      <p:grpSp>
        <p:nvGrpSpPr>
          <p:cNvPr id="9" name="Group 8"/>
          <p:cNvGrpSpPr/>
          <p:nvPr/>
        </p:nvGrpSpPr>
        <p:grpSpPr>
          <a:xfrm>
            <a:off x="3962791" y="2210487"/>
            <a:ext cx="3134162" cy="1280318"/>
            <a:chOff x="958334" y="3044939"/>
            <a:chExt cx="3134162" cy="1280318"/>
          </a:xfrm>
        </p:grpSpPr>
        <p:pic>
          <p:nvPicPr>
            <p:cNvPr id="3" name="Picture 2"/>
            <p:cNvPicPr>
              <a:picLocks noChangeAspect="1"/>
            </p:cNvPicPr>
            <p:nvPr/>
          </p:nvPicPr>
          <p:blipFill>
            <a:blip r:embed="rId5"/>
            <a:stretch>
              <a:fillRect/>
            </a:stretch>
          </p:blipFill>
          <p:spPr>
            <a:xfrm>
              <a:off x="958334" y="3044939"/>
              <a:ext cx="3134162" cy="1280318"/>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060465" y="3497944"/>
              <a:ext cx="823273" cy="369054"/>
            </a:xfrm>
            <a:prstGeom prst="rect">
              <a:avLst/>
            </a:prstGeom>
          </p:spPr>
        </p:pic>
      </p:grpSp>
      <p:sp>
        <p:nvSpPr>
          <p:cNvPr id="10" name="Rectangle 9"/>
          <p:cNvSpPr/>
          <p:nvPr/>
        </p:nvSpPr>
        <p:spPr>
          <a:xfrm>
            <a:off x="958334" y="3586448"/>
            <a:ext cx="9884761" cy="1200329"/>
          </a:xfrm>
          <a:prstGeom prst="rect">
            <a:avLst/>
          </a:prstGeom>
        </p:spPr>
        <p:txBody>
          <a:bodyPr wrap="square">
            <a:spAutoFit/>
          </a:bodyPr>
          <a:lstStyle/>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If internal activities are specified for a state, it is divided into </a:t>
            </a:r>
            <a:r>
              <a:rPr lang="en-US" sz="2400" dirty="0">
                <a:solidFill>
                  <a:srgbClr val="C00000"/>
                </a:solidFill>
                <a:latin typeface="Times New Roman" panose="02020603050405020304" pitchFamily="18" charset="0"/>
                <a:cs typeface="Times New Roman" panose="02020603050405020304" pitchFamily="18" charset="0"/>
              </a:rPr>
              <a:t>two </a:t>
            </a:r>
            <a:r>
              <a:rPr lang="en-US" sz="2400" dirty="0" smtClean="0">
                <a:solidFill>
                  <a:srgbClr val="C00000"/>
                </a:solidFill>
                <a:latin typeface="Times New Roman" panose="02020603050405020304" pitchFamily="18" charset="0"/>
                <a:cs typeface="Times New Roman" panose="02020603050405020304" pitchFamily="18" charset="0"/>
              </a:rPr>
              <a:t>sections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upper</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section contains </a:t>
            </a: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name</a:t>
            </a:r>
            <a:r>
              <a:rPr lang="en-US" sz="2400" dirty="0">
                <a:latin typeface="Times New Roman" panose="02020603050405020304" pitchFamily="18" charset="0"/>
                <a:cs typeface="Times New Roman" panose="02020603050405020304" pitchFamily="18" charset="0"/>
              </a:rPr>
              <a:t> of the state; the </a:t>
            </a:r>
            <a:r>
              <a:rPr lang="en-US" sz="2400" b="1" dirty="0">
                <a:latin typeface="Times New Roman" panose="02020603050405020304" pitchFamily="18" charset="0"/>
                <a:cs typeface="Times New Roman" panose="02020603050405020304" pitchFamily="18" charset="0"/>
              </a:rPr>
              <a:t>lower</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section </a:t>
            </a:r>
            <a:r>
              <a:rPr lang="en-US" sz="2400" dirty="0">
                <a:latin typeface="Times New Roman" panose="02020603050405020304" pitchFamily="18" charset="0"/>
                <a:cs typeface="Times New Roman" panose="02020603050405020304" pitchFamily="18" charset="0"/>
              </a:rPr>
              <a:t>includes </a:t>
            </a:r>
            <a:r>
              <a:rPr lang="en-US" sz="2400" b="1" dirty="0">
                <a:latin typeface="Times New Roman" panose="02020603050405020304" pitchFamily="18" charset="0"/>
                <a:cs typeface="Times New Roman" panose="02020603050405020304" pitchFamily="18" charset="0"/>
              </a:rPr>
              <a:t>internal activities</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8128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3</a:t>
            </a:fld>
            <a:endParaRPr lang="en-US" dirty="0"/>
          </a:p>
        </p:txBody>
      </p:sp>
      <p:sp>
        <p:nvSpPr>
          <p:cNvPr id="2" name="Rectangle 1"/>
          <p:cNvSpPr/>
          <p:nvPr/>
        </p:nvSpPr>
        <p:spPr>
          <a:xfrm>
            <a:off x="469387" y="424934"/>
            <a:ext cx="3684022" cy="584775"/>
          </a:xfrm>
          <a:prstGeom prst="rect">
            <a:avLst/>
          </a:prstGeom>
        </p:spPr>
        <p:txBody>
          <a:bodyPr wrap="none">
            <a:spAutoFit/>
          </a:bodyPr>
          <a:lstStyle/>
          <a:p>
            <a:pPr lvl="0">
              <a:spcBef>
                <a:spcPts val="640"/>
              </a:spcBef>
              <a:buClr>
                <a:schemeClr val="dk1"/>
              </a:buClr>
              <a:buSzPts val="3200"/>
            </a:pPr>
            <a:r>
              <a:rPr lang="en-US" sz="3200" b="1" dirty="0">
                <a:solidFill>
                  <a:schemeClr val="accent1"/>
                </a:solidFill>
                <a:latin typeface="Times New Roman" panose="02020603050405020304" pitchFamily="18" charset="0"/>
                <a:ea typeface="+mj-ea"/>
                <a:cs typeface="Times New Roman" panose="02020603050405020304" pitchFamily="18" charset="0"/>
              </a:rPr>
              <a:t>Course Information</a:t>
            </a:r>
          </a:p>
        </p:txBody>
      </p:sp>
      <p:sp>
        <p:nvSpPr>
          <p:cNvPr id="3" name="Rectangle 2"/>
          <p:cNvSpPr/>
          <p:nvPr/>
        </p:nvSpPr>
        <p:spPr>
          <a:xfrm>
            <a:off x="648468" y="1553435"/>
            <a:ext cx="1462260" cy="492443"/>
          </a:xfrm>
          <a:prstGeom prst="rect">
            <a:avLst/>
          </a:prstGeom>
        </p:spPr>
        <p:txBody>
          <a:bodyPr wrap="none">
            <a:spAutoFit/>
          </a:bodyPr>
          <a:lstStyle/>
          <a:p>
            <a:pPr algn="ctr">
              <a:spcBef>
                <a:spcPts val="640"/>
              </a:spcBef>
              <a:buClr>
                <a:schemeClr val="dk1"/>
              </a:buClr>
              <a:buSzPts val="3200"/>
            </a:pPr>
            <a:r>
              <a:rPr lang="en-US" sz="2600" b="1" dirty="0">
                <a:solidFill>
                  <a:schemeClr val="accent1"/>
                </a:solidFill>
                <a:latin typeface="Times New Roman" panose="02020603050405020304" pitchFamily="18" charset="0"/>
                <a:ea typeface="+mj-ea"/>
                <a:cs typeface="Times New Roman" panose="02020603050405020304" pitchFamily="18" charset="0"/>
              </a:rPr>
              <a:t>Contents</a:t>
            </a:r>
          </a:p>
        </p:txBody>
      </p:sp>
      <p:sp>
        <p:nvSpPr>
          <p:cNvPr id="6" name="Rectangle 5"/>
          <p:cNvSpPr/>
          <p:nvPr/>
        </p:nvSpPr>
        <p:spPr>
          <a:xfrm>
            <a:off x="1251011" y="2167613"/>
            <a:ext cx="6096000" cy="4302460"/>
          </a:xfrm>
          <a:prstGeom prst="rect">
            <a:avLst/>
          </a:prstGeom>
        </p:spPr>
        <p:txBody>
          <a:bodyPr>
            <a:spAutoFit/>
          </a:bodyPr>
          <a:lstStyle/>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Introduction </a:t>
            </a:r>
            <a:r>
              <a:rPr lang="en-US" sz="2400" dirty="0">
                <a:solidFill>
                  <a:schemeClr val="accent2">
                    <a:lumMod val="75000"/>
                  </a:schemeClr>
                </a:solidFill>
                <a:latin typeface="Times New Roman" panose="02020603050405020304" pitchFamily="18" charset="0"/>
                <a:cs typeface="Times New Roman" panose="02020603050405020304" pitchFamily="18" charset="0"/>
              </a:rPr>
              <a:t>to Software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Engineering</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Software Processes</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Requirements Engineering</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System Modelling Part1 </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System </a:t>
            </a:r>
            <a:r>
              <a:rPr lang="en-US" sz="2400" dirty="0">
                <a:solidFill>
                  <a:schemeClr val="accent2">
                    <a:lumMod val="75000"/>
                  </a:schemeClr>
                </a:solidFill>
                <a:latin typeface="Times New Roman" panose="02020603050405020304" pitchFamily="18" charset="0"/>
                <a:cs typeface="Times New Roman" panose="02020603050405020304" pitchFamily="18" charset="0"/>
              </a:rPr>
              <a:t>Modelling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Part2</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System Architecture</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Software </a:t>
            </a:r>
            <a:r>
              <a:rPr lang="en-US" sz="2400" dirty="0">
                <a:solidFill>
                  <a:schemeClr val="accent2">
                    <a:lumMod val="75000"/>
                  </a:schemeClr>
                </a:solidFill>
                <a:latin typeface="Times New Roman" panose="02020603050405020304" pitchFamily="18" charset="0"/>
                <a:cs typeface="Times New Roman" panose="02020603050405020304" pitchFamily="18" charset="0"/>
              </a:rPr>
              <a:t>Testing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Strategies</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Software </a:t>
            </a:r>
            <a:r>
              <a:rPr lang="en-US" sz="2400" dirty="0">
                <a:solidFill>
                  <a:schemeClr val="accent2">
                    <a:lumMod val="75000"/>
                  </a:schemeClr>
                </a:solidFill>
                <a:latin typeface="Times New Roman" panose="02020603050405020304" pitchFamily="18" charset="0"/>
                <a:cs typeface="Times New Roman" panose="02020603050405020304" pitchFamily="18" charset="0"/>
              </a:rPr>
              <a:t>Testing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Techniques</a:t>
            </a:r>
          </a:p>
          <a:p>
            <a:pPr marL="342900" indent="-342900">
              <a:lnSpc>
                <a:spcPct val="114000"/>
              </a:lnSpc>
              <a:buClr>
                <a:schemeClr val="accent1"/>
              </a:buClr>
              <a:buFont typeface="Wingdings" panose="05000000000000000000" pitchFamily="2" charset="2"/>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Technical </a:t>
            </a:r>
            <a:r>
              <a:rPr lang="en-US" sz="2400" dirty="0">
                <a:solidFill>
                  <a:schemeClr val="accent2">
                    <a:lumMod val="75000"/>
                  </a:schemeClr>
                </a:solidFill>
                <a:latin typeface="Times New Roman" panose="02020603050405020304" pitchFamily="18" charset="0"/>
                <a:cs typeface="Times New Roman" panose="02020603050405020304" pitchFamily="18" charset="0"/>
              </a:rPr>
              <a:t>Metrics for Software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7" name="Right Arrow 6"/>
          <p:cNvSpPr/>
          <p:nvPr/>
        </p:nvSpPr>
        <p:spPr>
          <a:xfrm>
            <a:off x="519881" y="3956066"/>
            <a:ext cx="781624" cy="228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281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30</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Adding Details to the </a:t>
            </a:r>
            <a:r>
              <a:rPr lang="en-US" sz="3200" b="1" dirty="0" smtClean="0">
                <a:solidFill>
                  <a:srgbClr val="00B050"/>
                </a:solidFill>
                <a:latin typeface="Times New Roman" panose="02020603050405020304" pitchFamily="18" charset="0"/>
                <a:ea typeface="+mj-ea"/>
                <a:cs typeface="Times New Roman" panose="02020603050405020304" pitchFamily="18" charset="0"/>
              </a:rPr>
              <a:t>State Icon</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20900" y="4041886"/>
            <a:ext cx="9418965" cy="2208333"/>
          </a:xfrm>
          <a:prstGeom prst="rect">
            <a:avLst/>
          </a:prstGeom>
        </p:spPr>
      </p:pic>
      <p:sp>
        <p:nvSpPr>
          <p:cNvPr id="11" name="Content Placeholder 2"/>
          <p:cNvSpPr>
            <a:spLocks noGrp="1"/>
          </p:cNvSpPr>
          <p:nvPr>
            <p:ph idx="1"/>
          </p:nvPr>
        </p:nvSpPr>
        <p:spPr>
          <a:xfrm>
            <a:off x="961243" y="1418429"/>
            <a:ext cx="8686800" cy="2623457"/>
          </a:xfrm>
        </p:spPr>
        <p:txBody>
          <a:bodyPr>
            <a:noAutofit/>
          </a:bodyPr>
          <a:lstStyle/>
          <a:p>
            <a:pPr algn="l">
              <a:spcAft>
                <a:spcPts val="1200"/>
              </a:spcAft>
              <a:defRPr/>
            </a:pPr>
            <a:r>
              <a:rPr lang="en-US" sz="2400" b="1" dirty="0" smtClean="0"/>
              <a:t>Three frequently used categories of activities :</a:t>
            </a:r>
          </a:p>
          <a:p>
            <a:pPr marL="739775" lvl="2" indent="-266700" algn="l">
              <a:buFont typeface="+mj-lt"/>
              <a:buAutoNum type="arabicPeriod"/>
              <a:defRPr/>
            </a:pPr>
            <a:r>
              <a:rPr lang="en-US" sz="2400" b="1" u="sng" dirty="0" smtClean="0">
                <a:solidFill>
                  <a:schemeClr val="accent5">
                    <a:lumMod val="50000"/>
                  </a:schemeClr>
                </a:solidFill>
                <a:latin typeface="Times New Roman" panose="02020603050405020304" pitchFamily="18" charset="0"/>
                <a:cs typeface="Times New Roman" panose="02020603050405020304" pitchFamily="18" charset="0"/>
              </a:rPr>
              <a:t>Entry:</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What happens when the system </a:t>
            </a:r>
            <a:r>
              <a:rPr lang="en-US" sz="2400" i="1" dirty="0" smtClean="0">
                <a:latin typeface="Times New Roman" panose="02020603050405020304" pitchFamily="18" charset="0"/>
                <a:cs typeface="Times New Roman" panose="02020603050405020304" pitchFamily="18" charset="0"/>
              </a:rPr>
              <a:t>enters</a:t>
            </a:r>
            <a:r>
              <a:rPr lang="en-US" sz="2400" dirty="0" smtClean="0">
                <a:latin typeface="Times New Roman" panose="02020603050405020304" pitchFamily="18" charset="0"/>
                <a:cs typeface="Times New Roman" panose="02020603050405020304" pitchFamily="18" charset="0"/>
              </a:rPr>
              <a:t> the state. </a:t>
            </a:r>
          </a:p>
          <a:p>
            <a:pPr marL="739775" lvl="2" indent="-266700" algn="l">
              <a:buFont typeface="+mj-lt"/>
              <a:buAutoNum type="arabicPeriod"/>
              <a:defRPr/>
            </a:pPr>
            <a:r>
              <a:rPr lang="en-US" sz="2400" b="1" u="sng" dirty="0" smtClean="0">
                <a:solidFill>
                  <a:schemeClr val="accent5">
                    <a:lumMod val="50000"/>
                  </a:schemeClr>
                </a:solidFill>
                <a:latin typeface="Times New Roman" panose="02020603050405020304" pitchFamily="18" charset="0"/>
                <a:cs typeface="Times New Roman" panose="02020603050405020304" pitchFamily="18" charset="0"/>
              </a:rPr>
              <a:t>Exit</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what happens when the system </a:t>
            </a:r>
            <a:r>
              <a:rPr lang="en-US" sz="2400" i="1" dirty="0" smtClean="0">
                <a:latin typeface="Times New Roman" panose="02020603050405020304" pitchFamily="18" charset="0"/>
                <a:cs typeface="Times New Roman" panose="02020603050405020304" pitchFamily="18" charset="0"/>
              </a:rPr>
              <a:t>leaves</a:t>
            </a:r>
            <a:r>
              <a:rPr lang="en-US" sz="2400" dirty="0" smtClean="0">
                <a:latin typeface="Times New Roman" panose="02020603050405020304" pitchFamily="18" charset="0"/>
                <a:cs typeface="Times New Roman" panose="02020603050405020304" pitchFamily="18" charset="0"/>
              </a:rPr>
              <a:t> the state</a:t>
            </a:r>
            <a:r>
              <a:rPr lang="en-US" sz="2400" b="1" dirty="0" smtClean="0">
                <a:latin typeface="Times New Roman" panose="02020603050405020304" pitchFamily="18" charset="0"/>
                <a:cs typeface="Times New Roman" panose="02020603050405020304" pitchFamily="18" charset="0"/>
              </a:rPr>
              <a:t>.</a:t>
            </a:r>
          </a:p>
          <a:p>
            <a:pPr marL="739775" lvl="2" indent="-266700" algn="l">
              <a:buFont typeface="+mj-lt"/>
              <a:buAutoNum type="arabicPeriod"/>
              <a:defRPr/>
            </a:pPr>
            <a:r>
              <a:rPr lang="en-US" sz="2400" b="1" u="sng" dirty="0" smtClean="0">
                <a:solidFill>
                  <a:schemeClr val="accent5">
                    <a:lumMod val="50000"/>
                  </a:schemeClr>
                </a:solidFill>
                <a:latin typeface="Times New Roman" panose="02020603050405020304" pitchFamily="18" charset="0"/>
                <a:cs typeface="Times New Roman" panose="02020603050405020304" pitchFamily="18" charset="0"/>
              </a:rPr>
              <a:t>Do</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what happens while the system is </a:t>
            </a:r>
            <a:r>
              <a:rPr lang="en-US" sz="2400" i="1" dirty="0" smtClean="0">
                <a:latin typeface="Times New Roman" panose="02020603050405020304" pitchFamily="18" charset="0"/>
                <a:cs typeface="Times New Roman" panose="02020603050405020304" pitchFamily="18" charset="0"/>
              </a:rPr>
              <a:t>in</a:t>
            </a:r>
            <a:r>
              <a:rPr lang="en-US" sz="2400" dirty="0" smtClean="0">
                <a:latin typeface="Times New Roman" panose="02020603050405020304" pitchFamily="18" charset="0"/>
                <a:cs typeface="Times New Roman" panose="02020603050405020304" pitchFamily="18" charset="0"/>
              </a:rPr>
              <a:t> the state</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p>
          <a:p>
            <a:pPr marL="1125537" lvl="2" indent="-457200">
              <a:buFont typeface="Wingdings 2" pitchFamily="18" charset="2"/>
              <a:buNone/>
              <a:defRPr/>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p>
          <a:p>
            <a:pPr marL="58738" lvl="2" algn="l">
              <a:buFont typeface="Wingdings 2" pitchFamily="18" charset="2"/>
              <a:buNone/>
              <a:defRPr/>
            </a:pP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a:t>
            </a:r>
            <a:r>
              <a:rPr lang="en-US" sz="24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u="sng" dirty="0" smtClean="0">
                <a:solidFill>
                  <a:srgbClr val="C00000"/>
                </a:solidFill>
                <a:latin typeface="Times New Roman" panose="02020603050405020304" pitchFamily="18" charset="0"/>
                <a:cs typeface="Times New Roman" panose="02020603050405020304" pitchFamily="18" charset="0"/>
              </a:rPr>
              <a:t>Note</a:t>
            </a:r>
            <a:r>
              <a:rPr lang="en-US" sz="2400" dirty="0" smtClean="0">
                <a:solidFill>
                  <a:srgbClr val="C00000"/>
                </a:solidFill>
                <a:latin typeface="Times New Roman" panose="02020603050405020304" pitchFamily="18" charset="0"/>
                <a:cs typeface="Times New Roman" panose="02020603050405020304" pitchFamily="18" charset="0"/>
              </a:rPr>
              <a:t>: You can add others as necessary.</a:t>
            </a:r>
          </a:p>
          <a:p>
            <a:pPr>
              <a:defRPr/>
            </a:pPr>
            <a:endParaRPr lang="en-US" sz="2400" dirty="0"/>
          </a:p>
        </p:txBody>
      </p:sp>
    </p:spTree>
    <p:extLst>
      <p:ext uri="{BB962C8B-B14F-4D97-AF65-F5344CB8AC3E}">
        <p14:creationId xmlns:p14="http://schemas.microsoft.com/office/powerpoint/2010/main" val="319218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31</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Adding Details to the </a:t>
            </a:r>
            <a:r>
              <a:rPr lang="en-US" sz="3200" b="1" dirty="0" smtClean="0">
                <a:solidFill>
                  <a:srgbClr val="00B050"/>
                </a:solidFill>
                <a:latin typeface="Times New Roman" panose="02020603050405020304" pitchFamily="18" charset="0"/>
                <a:ea typeface="+mj-ea"/>
                <a:cs typeface="Times New Roman" panose="02020603050405020304" pitchFamily="18" charset="0"/>
              </a:rPr>
              <a:t>State Icon</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1418770" y="1350063"/>
            <a:ext cx="8454855" cy="5380362"/>
          </a:xfrm>
          <a:prstGeom prst="rect">
            <a:avLst/>
          </a:prstGeom>
          <a:noFill/>
          <a:ln w="9525">
            <a:noFill/>
            <a:miter lim="800000"/>
            <a:headEnd/>
            <a:tailEnd/>
          </a:ln>
        </p:spPr>
      </p:pic>
      <p:sp>
        <p:nvSpPr>
          <p:cNvPr id="3" name="Rectangle 2"/>
          <p:cNvSpPr/>
          <p:nvPr/>
        </p:nvSpPr>
        <p:spPr>
          <a:xfrm>
            <a:off x="6825625" y="1595745"/>
            <a:ext cx="4832531" cy="1277273"/>
          </a:xfrm>
          <a:prstGeom prst="rect">
            <a:avLst/>
          </a:prstGeom>
        </p:spPr>
        <p:txBody>
          <a:bodyPr wrap="square">
            <a:spAutoFit/>
          </a:bodyPr>
          <a:lstStyle/>
          <a:p>
            <a:pPr>
              <a:spcAft>
                <a:spcPts val="600"/>
              </a:spcAft>
              <a:defRPr/>
            </a:pPr>
            <a:r>
              <a:rPr lang="en-US" sz="2400" dirty="0">
                <a:latin typeface="Times New Roman" panose="02020603050405020304" pitchFamily="18" charset="0"/>
                <a:cs typeface="Times New Roman" panose="02020603050405020304" pitchFamily="18" charset="0"/>
              </a:rPr>
              <a:t>Example </a:t>
            </a:r>
            <a:r>
              <a:rPr lang="en-US" sz="2400" b="1" dirty="0">
                <a:latin typeface="Times New Roman" panose="02020603050405020304" pitchFamily="18" charset="0"/>
                <a:cs typeface="Times New Roman" panose="02020603050405020304" pitchFamily="18" charset="0"/>
              </a:rPr>
              <a:t>(Fax Machine)</a:t>
            </a:r>
            <a:r>
              <a:rPr lang="en-US" sz="2400" dirty="0">
                <a:latin typeface="Times New Roman" panose="02020603050405020304" pitchFamily="18" charset="0"/>
                <a:cs typeface="Times New Roman" panose="02020603050405020304" pitchFamily="18" charset="0"/>
              </a:rPr>
              <a:t> has 2 states:</a:t>
            </a:r>
            <a:endParaRPr lang="en-US" sz="2400" b="1" dirty="0">
              <a:latin typeface="Times New Roman" panose="02020603050405020304" pitchFamily="18" charset="0"/>
              <a:cs typeface="Times New Roman" panose="02020603050405020304" pitchFamily="18" charset="0"/>
            </a:endParaRPr>
          </a:p>
          <a:p>
            <a:pPr marL="798513" lvl="2" indent="-457200">
              <a:buFont typeface="+mj-lt"/>
              <a:buAutoNum type="arabicPeriod"/>
              <a:defRPr/>
            </a:pPr>
            <a:r>
              <a:rPr lang="en-US" sz="2400" b="1" dirty="0">
                <a:solidFill>
                  <a:schemeClr val="accent6">
                    <a:lumMod val="50000"/>
                  </a:schemeClr>
                </a:solidFill>
                <a:latin typeface="Times New Roman" panose="02020603050405020304" pitchFamily="18" charset="0"/>
                <a:cs typeface="Times New Roman" panose="02020603050405020304" pitchFamily="18" charset="0"/>
              </a:rPr>
              <a:t>Faxing  (Sending a fax)</a:t>
            </a:r>
          </a:p>
          <a:p>
            <a:pPr marL="798513" lvl="2" indent="-457200">
              <a:buFont typeface="+mj-lt"/>
              <a:buAutoNum type="arabicPeriod"/>
              <a:defRPr/>
            </a:pPr>
            <a:r>
              <a:rPr lang="en-US" sz="2400" b="1" dirty="0">
                <a:solidFill>
                  <a:schemeClr val="accent6">
                    <a:lumMod val="50000"/>
                  </a:schemeClr>
                </a:solidFill>
                <a:latin typeface="Times New Roman" panose="02020603050405020304" pitchFamily="18" charset="0"/>
                <a:cs typeface="Times New Roman" panose="02020603050405020304" pitchFamily="18" charset="0"/>
              </a:rPr>
              <a:t>Idle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105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32</a:t>
            </a:fld>
            <a:endParaRPr lang="en-US" dirty="0"/>
          </a:p>
        </p:txBody>
      </p:sp>
      <p:sp>
        <p:nvSpPr>
          <p:cNvPr id="2" name="Rectangle 1"/>
          <p:cNvSpPr/>
          <p:nvPr/>
        </p:nvSpPr>
        <p:spPr>
          <a:xfrm>
            <a:off x="469387" y="424934"/>
            <a:ext cx="5798960"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Adding Details to the </a:t>
            </a:r>
            <a:r>
              <a:rPr lang="en-US" sz="3200" b="1" dirty="0" smtClean="0">
                <a:solidFill>
                  <a:srgbClr val="00B050"/>
                </a:solidFill>
                <a:latin typeface="Times New Roman" panose="02020603050405020304" pitchFamily="18" charset="0"/>
                <a:ea typeface="+mj-ea"/>
                <a:cs typeface="Times New Roman" panose="02020603050405020304" pitchFamily="18" charset="0"/>
              </a:rPr>
              <a:t>Transition</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1037719" y="1386505"/>
            <a:ext cx="9731882" cy="2092881"/>
          </a:xfrm>
          <a:prstGeom prst="rect">
            <a:avLst/>
          </a:prstGeom>
        </p:spPr>
        <p:txBody>
          <a:bodyPr wrap="square">
            <a:spAutoFit/>
          </a:bodyPr>
          <a:lstStyle/>
          <a:p>
            <a:pPr marL="342900" indent="-342900">
              <a:spcAft>
                <a:spcPts val="12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You can specify various properties for a transition</a:t>
            </a:r>
            <a:r>
              <a:rPr lang="en-US" sz="2400" dirty="0" smtClean="0">
                <a:latin typeface="Times New Roman" panose="02020603050405020304" pitchFamily="18" charset="0"/>
                <a:cs typeface="Times New Roman" panose="02020603050405020304" pitchFamily="18" charset="0"/>
              </a:rPr>
              <a:t>:</a:t>
            </a:r>
          </a:p>
          <a:p>
            <a:pPr marL="973138"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event</a:t>
            </a:r>
            <a:r>
              <a:rPr lang="en-US" sz="2400" dirty="0">
                <a:latin typeface="Times New Roman" panose="02020603050405020304" pitchFamily="18" charset="0"/>
                <a:cs typeface="Times New Roman" panose="02020603050405020304" pitchFamily="18" charset="0"/>
              </a:rPr>
              <a:t> (also called “</a:t>
            </a:r>
            <a:r>
              <a:rPr lang="en-US" sz="2400" b="1" dirty="0">
                <a:latin typeface="Times New Roman" panose="02020603050405020304" pitchFamily="18" charset="0"/>
                <a:cs typeface="Times New Roman" panose="02020603050405020304" pitchFamily="18" charset="0"/>
              </a:rPr>
              <a:t>trigger</a:t>
            </a:r>
            <a:r>
              <a:rPr lang="en-US" sz="2400" dirty="0">
                <a:latin typeface="Times New Roman" panose="02020603050405020304" pitchFamily="18" charset="0"/>
                <a:cs typeface="Times New Roman" panose="02020603050405020304" pitchFamily="18" charset="0"/>
              </a:rPr>
              <a:t>”) that triggers the state transition</a:t>
            </a:r>
            <a:r>
              <a:rPr lang="en-US" sz="2400" dirty="0" smtClean="0">
                <a:latin typeface="Times New Roman" panose="02020603050405020304" pitchFamily="18" charset="0"/>
                <a:cs typeface="Times New Roman" panose="02020603050405020304" pitchFamily="18" charset="0"/>
              </a:rPr>
              <a:t>.</a:t>
            </a:r>
          </a:p>
          <a:p>
            <a:pPr marL="973138"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guard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also called “</a:t>
            </a:r>
            <a:r>
              <a:rPr lang="en-US" sz="2400" b="1" dirty="0">
                <a:latin typeface="Times New Roman" panose="02020603050405020304" pitchFamily="18" charset="0"/>
                <a:cs typeface="Times New Roman" panose="02020603050405020304" pitchFamily="18" charset="0"/>
              </a:rPr>
              <a:t>condition</a:t>
            </a:r>
            <a:r>
              <a:rPr lang="en-US" sz="2400" dirty="0">
                <a:latin typeface="Times New Roman" panose="02020603050405020304" pitchFamily="18" charset="0"/>
                <a:cs typeface="Times New Roman" panose="02020603050405020304" pitchFamily="18" charset="0"/>
              </a:rPr>
              <a:t>”) that enables the execution of the </a:t>
            </a:r>
            <a:r>
              <a:rPr lang="en-US" sz="2400" dirty="0" smtClean="0">
                <a:latin typeface="Times New Roman" panose="02020603050405020304" pitchFamily="18" charset="0"/>
                <a:cs typeface="Times New Roman" panose="02020603050405020304" pitchFamily="18" charset="0"/>
              </a:rPr>
              <a:t>transition.</a:t>
            </a:r>
          </a:p>
          <a:p>
            <a:pPr marL="973138" indent="-342900">
              <a:buFont typeface="Courier New" panose="02070309020205020404" pitchFamily="49" charset="0"/>
              <a:buChar char="o"/>
            </a:pP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78062" y="3335721"/>
            <a:ext cx="2962688" cy="1152686"/>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568850" y="3421458"/>
            <a:ext cx="3000794" cy="1066949"/>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215526" y="3416694"/>
            <a:ext cx="2991267" cy="1076475"/>
          </a:xfrm>
          <a:prstGeom prst="rect">
            <a:avLst/>
          </a:prstGeom>
        </p:spPr>
      </p:pic>
      <p:pic>
        <p:nvPicPr>
          <p:cNvPr id="9" name="Picture 8"/>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Lst>
          </a:blip>
          <a:srcRect t="9734"/>
          <a:stretch/>
        </p:blipFill>
        <p:spPr>
          <a:xfrm>
            <a:off x="1240107" y="4932783"/>
            <a:ext cx="3953427" cy="1504840"/>
          </a:xfrm>
          <a:prstGeom prst="rect">
            <a:avLst/>
          </a:prstGeom>
        </p:spPr>
      </p:pic>
      <p:sp>
        <p:nvSpPr>
          <p:cNvPr id="7" name="Rectangle 6"/>
          <p:cNvSpPr/>
          <p:nvPr/>
        </p:nvSpPr>
        <p:spPr>
          <a:xfrm>
            <a:off x="5483517" y="5500537"/>
            <a:ext cx="2031325" cy="461665"/>
          </a:xfrm>
          <a:prstGeom prst="rect">
            <a:avLst/>
          </a:prstGeom>
        </p:spPr>
        <p:txBody>
          <a:bodyPr wrap="non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Equivalent to </a:t>
            </a:r>
            <a:endParaRPr lang="en-US" sz="2400" b="1" dirty="0">
              <a:solidFill>
                <a:srgbClr val="C00000"/>
              </a:solidFill>
            </a:endParaRPr>
          </a:p>
        </p:txBody>
      </p:sp>
      <p:pic>
        <p:nvPicPr>
          <p:cNvPr id="11" name="Picture 10"/>
          <p:cNvPicPr>
            <a:picLocks noChangeAspect="1"/>
          </p:cNvPicPr>
          <p:nvPr/>
        </p:nvPicPr>
        <p:blipFill rotWithShape="1">
          <a:blip r:embed="rId11"/>
          <a:srcRect t="11272"/>
          <a:stretch/>
        </p:blipFill>
        <p:spPr>
          <a:xfrm>
            <a:off x="7606860" y="5003578"/>
            <a:ext cx="3162741" cy="1462278"/>
          </a:xfrm>
          <a:prstGeom prst="rect">
            <a:avLst/>
          </a:prstGeom>
        </p:spPr>
      </p:pic>
    </p:spTree>
    <p:extLst>
      <p:ext uri="{BB962C8B-B14F-4D97-AF65-F5344CB8AC3E}">
        <p14:creationId xmlns:p14="http://schemas.microsoft.com/office/powerpoint/2010/main" val="24241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33</a:t>
            </a:fld>
            <a:endParaRPr lang="en-US" dirty="0"/>
          </a:p>
        </p:txBody>
      </p:sp>
      <p:sp>
        <p:nvSpPr>
          <p:cNvPr id="2" name="Rectangle 1"/>
          <p:cNvSpPr/>
          <p:nvPr/>
        </p:nvSpPr>
        <p:spPr>
          <a:xfrm>
            <a:off x="469387" y="424934"/>
            <a:ext cx="5798960"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Adding Details to the </a:t>
            </a:r>
            <a:r>
              <a:rPr lang="en-US" sz="3200" b="1" dirty="0" smtClean="0">
                <a:solidFill>
                  <a:srgbClr val="00B050"/>
                </a:solidFill>
                <a:latin typeface="Times New Roman" panose="02020603050405020304" pitchFamily="18" charset="0"/>
                <a:ea typeface="+mj-ea"/>
                <a:cs typeface="Times New Roman" panose="02020603050405020304" pitchFamily="18" charset="0"/>
              </a:rPr>
              <a:t>Transition</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pic>
        <p:nvPicPr>
          <p:cNvPr id="12"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6059"/>
          <a:stretch/>
        </p:blipFill>
        <p:spPr bwMode="auto">
          <a:xfrm>
            <a:off x="469387" y="1495203"/>
            <a:ext cx="11244714" cy="4673601"/>
          </a:xfrm>
          <a:prstGeom prst="rect">
            <a:avLst/>
          </a:prstGeom>
          <a:noFill/>
          <a:ln w="9525">
            <a:noFill/>
            <a:miter lim="800000"/>
            <a:headEnd/>
            <a:tailEnd/>
          </a:ln>
        </p:spPr>
      </p:pic>
    </p:spTree>
    <p:extLst>
      <p:ext uri="{BB962C8B-B14F-4D97-AF65-F5344CB8AC3E}">
        <p14:creationId xmlns:p14="http://schemas.microsoft.com/office/powerpoint/2010/main" val="2780910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34</a:t>
            </a:fld>
            <a:endParaRPr lang="en-US" dirty="0"/>
          </a:p>
        </p:txBody>
      </p:sp>
      <p:sp>
        <p:nvSpPr>
          <p:cNvPr id="2" name="Rectangle 1"/>
          <p:cNvSpPr/>
          <p:nvPr/>
        </p:nvSpPr>
        <p:spPr>
          <a:xfrm>
            <a:off x="469387" y="424934"/>
            <a:ext cx="5798960"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Adding Details to the </a:t>
            </a:r>
            <a:r>
              <a:rPr lang="en-US" sz="3200" b="1" dirty="0" smtClean="0">
                <a:solidFill>
                  <a:srgbClr val="00B050"/>
                </a:solidFill>
                <a:latin typeface="Times New Roman" panose="02020603050405020304" pitchFamily="18" charset="0"/>
                <a:ea typeface="+mj-ea"/>
                <a:cs typeface="Times New Roman" panose="02020603050405020304" pitchFamily="18" charset="0"/>
              </a:rPr>
              <a:t>Transition</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4044"/>
          <a:stretch/>
        </p:blipFill>
        <p:spPr>
          <a:xfrm>
            <a:off x="546249" y="2104572"/>
            <a:ext cx="11444195" cy="3077029"/>
          </a:xfrm>
          <a:prstGeom prst="rect">
            <a:avLst/>
          </a:prstGeom>
        </p:spPr>
      </p:pic>
      <p:sp>
        <p:nvSpPr>
          <p:cNvPr id="5" name="Rectangle 4"/>
          <p:cNvSpPr/>
          <p:nvPr/>
        </p:nvSpPr>
        <p:spPr>
          <a:xfrm>
            <a:off x="8508748" y="5587837"/>
            <a:ext cx="3550972" cy="461665"/>
          </a:xfrm>
          <a:prstGeom prst="rect">
            <a:avLst/>
          </a:prstGeom>
        </p:spPr>
        <p:txBody>
          <a:bodyPr wrap="non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 hint: </a:t>
            </a:r>
            <a:r>
              <a:rPr lang="en-US" sz="2400" i="1" dirty="0" smtClean="0">
                <a:latin typeface="Times New Roman" panose="02020603050405020304" pitchFamily="18" charset="0"/>
                <a:cs typeface="Times New Roman" panose="02020603050405020304" pitchFamily="18" charset="0"/>
              </a:rPr>
              <a:t>Car is the  Elevator</a:t>
            </a:r>
            <a:endParaRPr lang="en-US" sz="2400" i="1" dirty="0"/>
          </a:p>
        </p:txBody>
      </p:sp>
    </p:spTree>
    <p:extLst>
      <p:ext uri="{BB962C8B-B14F-4D97-AF65-F5344CB8AC3E}">
        <p14:creationId xmlns:p14="http://schemas.microsoft.com/office/powerpoint/2010/main" val="3442607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2825" y="2628384"/>
            <a:ext cx="3813865" cy="1015663"/>
          </a:xfrm>
          <a:prstGeom prst="rect">
            <a:avLst/>
          </a:prstGeom>
        </p:spPr>
        <p:txBody>
          <a:bodyPr wrap="none">
            <a:spAutoFit/>
          </a:bodyPr>
          <a:lstStyle/>
          <a:p>
            <a:pPr lvl="0">
              <a:spcBef>
                <a:spcPts val="640"/>
              </a:spcBef>
              <a:buClr>
                <a:schemeClr val="dk1"/>
              </a:buClr>
              <a:buSzPts val="3200"/>
            </a:pPr>
            <a:r>
              <a:rPr lang="en-US" sz="6000" b="1" dirty="0" smtClean="0">
                <a:solidFill>
                  <a:schemeClr val="accent1"/>
                </a:solidFill>
                <a:latin typeface="Times New Roman" panose="02020603050405020304" pitchFamily="18" charset="0"/>
                <a:ea typeface="+mj-ea"/>
                <a:cs typeface="Times New Roman" panose="02020603050405020304" pitchFamily="18" charset="0"/>
              </a:rPr>
              <a:t>Thank You</a:t>
            </a:r>
            <a:endParaRPr lang="en-US" sz="6000" b="1" dirty="0">
              <a:solidFill>
                <a:schemeClr val="accent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15220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0596" y="2875126"/>
            <a:ext cx="4366901" cy="769441"/>
          </a:xfrm>
          <a:prstGeom prst="rect">
            <a:avLst/>
          </a:prstGeom>
        </p:spPr>
        <p:txBody>
          <a:bodyPr wrap="none">
            <a:spAutoFit/>
          </a:bodyPr>
          <a:lstStyle/>
          <a:p>
            <a:pPr lvl="0">
              <a:spcBef>
                <a:spcPts val="640"/>
              </a:spcBef>
              <a:buClr>
                <a:schemeClr val="dk1"/>
              </a:buClr>
              <a:buSzPts val="3200"/>
            </a:pPr>
            <a:r>
              <a:rPr lang="en-US" sz="4400" b="1" dirty="0" smtClean="0">
                <a:solidFill>
                  <a:schemeClr val="accent1"/>
                </a:solidFill>
                <a:latin typeface="Times New Roman" panose="02020603050405020304" pitchFamily="18" charset="0"/>
                <a:ea typeface="+mj-ea"/>
                <a:cs typeface="Times New Roman" panose="02020603050405020304" pitchFamily="18" charset="0"/>
              </a:rPr>
              <a:t>Activity Diagram</a:t>
            </a:r>
            <a:endParaRPr lang="en-US" sz="4400" b="1" dirty="0">
              <a:solidFill>
                <a:schemeClr val="accent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28197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5</a:t>
            </a:fld>
            <a:endParaRPr lang="en-US" dirty="0"/>
          </a:p>
        </p:txBody>
      </p:sp>
      <p:sp>
        <p:nvSpPr>
          <p:cNvPr id="2" name="Rectangle 1"/>
          <p:cNvSpPr/>
          <p:nvPr/>
        </p:nvSpPr>
        <p:spPr>
          <a:xfrm>
            <a:off x="469387" y="424934"/>
            <a:ext cx="3387466"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a:t>
            </a:r>
            <a:endParaRPr lang="en-US" sz="3200" b="1" dirty="0">
              <a:solidFill>
                <a:schemeClr val="accent1"/>
              </a:solidFill>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957943" y="1477780"/>
            <a:ext cx="10116457" cy="4708981"/>
          </a:xfrm>
          <a:prstGeom prst="rect">
            <a:avLst/>
          </a:prstGeom>
        </p:spPr>
        <p:txBody>
          <a:bodyPr wrap="square">
            <a:spAutoFit/>
          </a:bodyPr>
          <a:lstStyle/>
          <a:p>
            <a:pPr marL="342900" indent="-342900" algn="just">
              <a:spcAft>
                <a:spcPts val="2400"/>
              </a:spcAft>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Activity diagram gives a simplified, step-by-step view of </a:t>
            </a:r>
            <a:r>
              <a:rPr lang="en-US" altLang="en-US" sz="2400" dirty="0">
                <a:solidFill>
                  <a:srgbClr val="C00000"/>
                </a:solidFill>
                <a:latin typeface="Times New Roman" panose="02020603050405020304" pitchFamily="18" charset="0"/>
                <a:cs typeface="Times New Roman" panose="02020603050405020304" pitchFamily="18" charset="0"/>
              </a:rPr>
              <a:t>what</a:t>
            </a:r>
            <a:r>
              <a:rPr lang="en-US" altLang="en-US" sz="2400" dirty="0">
                <a:latin typeface="Times New Roman" panose="02020603050405020304" pitchFamily="18" charset="0"/>
                <a:cs typeface="Times New Roman" panose="02020603050405020304" pitchFamily="18" charset="0"/>
              </a:rPr>
              <a:t> the system does during an operation or </a:t>
            </a:r>
            <a:r>
              <a:rPr lang="en-US" altLang="en-US" sz="2400" dirty="0" smtClean="0">
                <a:latin typeface="Times New Roman" panose="02020603050405020304" pitchFamily="18" charset="0"/>
                <a:cs typeface="Times New Roman" panose="02020603050405020304" pitchFamily="18" charset="0"/>
              </a:rPr>
              <a:t>process </a:t>
            </a:r>
            <a:r>
              <a:rPr lang="en-US" altLang="en-US" sz="2400" i="1" dirty="0" smtClean="0">
                <a:solidFill>
                  <a:srgbClr val="C00000"/>
                </a:solidFill>
                <a:latin typeface="Times New Roman" panose="02020603050405020304" pitchFamily="18" charset="0"/>
                <a:cs typeface="Times New Roman" panose="02020603050405020304" pitchFamily="18" charset="0"/>
              </a:rPr>
              <a:t>(Process perspective)</a:t>
            </a:r>
            <a:r>
              <a:rPr lang="en-US" altLang="en-US" sz="2400" dirty="0" smtClean="0">
                <a:latin typeface="Times New Roman" panose="02020603050405020304" pitchFamily="18" charset="0"/>
                <a:cs typeface="Times New Roman" panose="02020603050405020304" pitchFamily="18" charset="0"/>
              </a:rPr>
              <a:t>.</a:t>
            </a:r>
          </a:p>
          <a:p>
            <a:pPr marL="342900" indent="-342900" algn="just">
              <a:spcAft>
                <a:spcPts val="2400"/>
              </a:spcAft>
              <a:buFont typeface="Wingdings" panose="05000000000000000000" pitchFamily="2" charset="2"/>
              <a:buChar char="§"/>
            </a:pPr>
            <a:r>
              <a:rPr lang="en-US" altLang="en-US" sz="2400" dirty="0" smtClean="0">
                <a:latin typeface="Times New Roman" panose="02020603050405020304" pitchFamily="18" charset="0"/>
                <a:cs typeface="Times New Roman" panose="02020603050405020304" pitchFamily="18" charset="0"/>
              </a:rPr>
              <a:t>This </a:t>
            </a:r>
            <a:r>
              <a:rPr lang="en-US" altLang="en-US" sz="2400" dirty="0">
                <a:latin typeface="Times New Roman" panose="02020603050405020304" pitchFamily="18" charset="0"/>
                <a:cs typeface="Times New Roman" panose="02020603050405020304" pitchFamily="18" charset="0"/>
              </a:rPr>
              <a:t>diagram much like the flowcharts . It shows steps </a:t>
            </a:r>
            <a:r>
              <a:rPr lang="en-US" altLang="en-US" sz="2400" b="1" i="1" dirty="0">
                <a:latin typeface="Times New Roman" panose="02020603050405020304" pitchFamily="18" charset="0"/>
                <a:cs typeface="Times New Roman" panose="02020603050405020304" pitchFamily="18" charset="0"/>
              </a:rPr>
              <a:t>(called, activities</a:t>
            </a:r>
            <a:r>
              <a:rPr lang="en-US" altLang="en-US" sz="2400" b="1" i="1" dirty="0" smtClean="0">
                <a:latin typeface="Times New Roman" panose="02020603050405020304" pitchFamily="18" charset="0"/>
                <a:cs typeface="Times New Roman" panose="02020603050405020304" pitchFamily="18" charset="0"/>
              </a:rPr>
              <a:t>)</a:t>
            </a:r>
            <a:r>
              <a:rPr lang="en-US" altLang="en-US"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showing their </a:t>
            </a:r>
            <a:r>
              <a:rPr lang="en-US" sz="2400" dirty="0">
                <a:solidFill>
                  <a:srgbClr val="C00000"/>
                </a:solidFill>
                <a:latin typeface="Times New Roman" panose="02020603050405020304" pitchFamily="18" charset="0"/>
                <a:cs typeface="Times New Roman" panose="02020603050405020304" pitchFamily="18" charset="0"/>
              </a:rPr>
              <a:t>sequences</a:t>
            </a:r>
            <a:r>
              <a:rPr lang="en-US" sz="2400" dirty="0">
                <a:latin typeface="Times New Roman" panose="02020603050405020304" pitchFamily="18" charset="0"/>
                <a:cs typeface="Times New Roman" panose="02020603050405020304" pitchFamily="18" charset="0"/>
              </a:rPr>
              <a:t>, and where activities can be carried out in </a:t>
            </a:r>
            <a:r>
              <a:rPr lang="en-US" sz="2400" dirty="0" smtClean="0">
                <a:solidFill>
                  <a:srgbClr val="C00000"/>
                </a:solidFill>
                <a:latin typeface="Times New Roman" panose="02020603050405020304" pitchFamily="18" charset="0"/>
                <a:cs typeface="Times New Roman" panose="02020603050405020304" pitchFamily="18" charset="0"/>
              </a:rPr>
              <a:t>parallel</a:t>
            </a:r>
            <a:r>
              <a:rPr 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as well as decision points and branches</a:t>
            </a:r>
            <a:r>
              <a:rPr lang="en-US" altLang="en-US" sz="2400" dirty="0" smtClean="0">
                <a:latin typeface="Times New Roman" panose="02020603050405020304" pitchFamily="18" charset="0"/>
                <a:cs typeface="Times New Roman" panose="02020603050405020304" pitchFamily="18" charset="0"/>
              </a:rPr>
              <a:t>.</a:t>
            </a:r>
          </a:p>
          <a:p>
            <a:pPr marL="342900" indent="-342900" algn="just">
              <a:spcAft>
                <a:spcPts val="2400"/>
              </a:spcAft>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It can also be extended to show which </a:t>
            </a:r>
            <a:r>
              <a:rPr lang="en-US" sz="2400" b="1" i="1" dirty="0">
                <a:latin typeface="Times New Roman" panose="02020603050405020304" pitchFamily="18" charset="0"/>
                <a:cs typeface="Times New Roman" panose="02020603050405020304" pitchFamily="18" charset="0"/>
              </a:rPr>
              <a:t>person</a:t>
            </a:r>
            <a:r>
              <a:rPr lang="en-US" sz="2400" dirty="0">
                <a:latin typeface="Times New Roman" panose="02020603050405020304" pitchFamily="18" charset="0"/>
                <a:cs typeface="Times New Roman" panose="02020603050405020304" pitchFamily="18" charset="0"/>
              </a:rPr>
              <a:t> is responsible for which activity. </a:t>
            </a: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An activity could be a task that a </a:t>
            </a:r>
            <a:r>
              <a:rPr lang="en-US" sz="2400" i="1" dirty="0">
                <a:solidFill>
                  <a:srgbClr val="C00000"/>
                </a:solidFill>
                <a:latin typeface="Times New Roman" panose="02020603050405020304" pitchFamily="18" charset="0"/>
                <a:cs typeface="Times New Roman" panose="02020603050405020304" pitchFamily="18" charset="0"/>
              </a:rPr>
              <a:t>person</a:t>
            </a:r>
            <a:r>
              <a:rPr lang="en-US" sz="2400"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or </a:t>
            </a:r>
            <a:r>
              <a:rPr lang="en-US" sz="2400" i="1" dirty="0">
                <a:latin typeface="Times New Roman" panose="02020603050405020304" pitchFamily="18" charset="0"/>
                <a:cs typeface="Times New Roman" panose="02020603050405020304" pitchFamily="18" charset="0"/>
              </a:rPr>
              <a:t>a </a:t>
            </a:r>
            <a:r>
              <a:rPr lang="en-US" sz="2400" i="1" dirty="0">
                <a:solidFill>
                  <a:srgbClr val="C00000"/>
                </a:solidFill>
                <a:latin typeface="Times New Roman" panose="02020603050405020304" pitchFamily="18" charset="0"/>
                <a:cs typeface="Times New Roman" panose="02020603050405020304" pitchFamily="18" charset="0"/>
              </a:rPr>
              <a:t>computer</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might perform. </a:t>
            </a:r>
            <a:endParaRPr lang="en-US" sz="2400" dirty="0" smtClean="0">
              <a:latin typeface="Times New Roman" panose="02020603050405020304" pitchFamily="18" charset="0"/>
              <a:cs typeface="Times New Roman" panose="02020603050405020304" pitchFamily="18" charset="0"/>
            </a:endParaRPr>
          </a:p>
          <a:p>
            <a:r>
              <a:rPr lang="en-US" sz="2400" dirty="0"/>
              <a:t/>
            </a:r>
            <a:br>
              <a:rPr lang="en-US" sz="2400" dirty="0"/>
            </a:b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137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6</a:t>
            </a:fld>
            <a:endParaRPr lang="en-US" dirty="0"/>
          </a:p>
        </p:txBody>
      </p:sp>
      <p:sp>
        <p:nvSpPr>
          <p:cNvPr id="2" name="Rectangle 1"/>
          <p:cNvSpPr/>
          <p:nvPr/>
        </p:nvSpPr>
        <p:spPr>
          <a:xfrm>
            <a:off x="469387" y="424934"/>
            <a:ext cx="7592143"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Symbols and Elements</a:t>
            </a:r>
            <a:endParaRPr lang="en-US" sz="3200" b="1" dirty="0">
              <a:solidFill>
                <a:schemeClr val="accent1"/>
              </a:solidFill>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543" y="1217091"/>
            <a:ext cx="9216571" cy="5640909"/>
          </a:xfrm>
          <a:prstGeom prst="rect">
            <a:avLst/>
          </a:prstGeom>
        </p:spPr>
      </p:pic>
    </p:spTree>
    <p:extLst>
      <p:ext uri="{BB962C8B-B14F-4D97-AF65-F5344CB8AC3E}">
        <p14:creationId xmlns:p14="http://schemas.microsoft.com/office/powerpoint/2010/main" val="842132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7</a:t>
            </a:fld>
            <a:endParaRPr lang="en-US" dirty="0"/>
          </a:p>
        </p:txBody>
      </p:sp>
      <p:sp>
        <p:nvSpPr>
          <p:cNvPr id="2" name="Rectangle 1"/>
          <p:cNvSpPr/>
          <p:nvPr/>
        </p:nvSpPr>
        <p:spPr>
          <a:xfrm>
            <a:off x="469387" y="424934"/>
            <a:ext cx="7592143"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Symbols and Elements</a:t>
            </a:r>
            <a:endParaRPr lang="en-US" sz="3200" b="1" dirty="0">
              <a:solidFill>
                <a:schemeClr val="accent1"/>
              </a:solidFill>
              <a:latin typeface="Times New Roman" panose="02020603050405020304" pitchFamily="18" charset="0"/>
              <a:ea typeface="+mj-ea"/>
              <a:cs typeface="Times New Roman" panose="02020603050405020304" pitchFamily="18" charset="0"/>
            </a:endParaRPr>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5439" r="16731"/>
          <a:stretch/>
        </p:blipFill>
        <p:spPr bwMode="auto">
          <a:xfrm>
            <a:off x="711200" y="1449430"/>
            <a:ext cx="2496457" cy="51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452" y="1809495"/>
            <a:ext cx="4302078" cy="464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945247" y="1343039"/>
            <a:ext cx="1415772" cy="461665"/>
          </a:xfrm>
          <a:prstGeom prst="rect">
            <a:avLst/>
          </a:prstGeom>
        </p:spPr>
        <p:txBody>
          <a:bodyPr wrap="none">
            <a:spAutoFit/>
          </a:bodyPr>
          <a:lstStyle/>
          <a:p>
            <a:r>
              <a:rPr lang="en-US" sz="2400" b="1" dirty="0">
                <a:solidFill>
                  <a:schemeClr val="accent1">
                    <a:lumMod val="75000"/>
                  </a:schemeClr>
                </a:solidFill>
                <a:latin typeface="Times New Roman" panose="02020603050405020304" pitchFamily="18" charset="0"/>
                <a:cs typeface="Times New Roman" panose="02020603050405020304" pitchFamily="18" charset="0"/>
              </a:rPr>
              <a:t>Decisions</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1217" r="8673"/>
          <a:stretch/>
        </p:blipFill>
        <p:spPr bwMode="auto">
          <a:xfrm>
            <a:off x="7861463" y="1720750"/>
            <a:ext cx="3875314" cy="465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447266" y="1343039"/>
            <a:ext cx="2530693" cy="461665"/>
          </a:xfrm>
          <a:prstGeom prst="rect">
            <a:avLst/>
          </a:prstGeom>
        </p:spPr>
        <p:txBody>
          <a:bodyPr wrap="none">
            <a:spAutoFit/>
          </a:bodyPr>
          <a:lstStyle/>
          <a:p>
            <a:r>
              <a:rPr lang="en-US" sz="2400" b="1" dirty="0">
                <a:solidFill>
                  <a:schemeClr val="accent1">
                    <a:lumMod val="75000"/>
                  </a:schemeClr>
                </a:solidFill>
                <a:latin typeface="Times New Roman" panose="02020603050405020304" pitchFamily="18" charset="0"/>
                <a:cs typeface="Times New Roman" panose="02020603050405020304" pitchFamily="18" charset="0"/>
              </a:rPr>
              <a:t>Concurrent Paths</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75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8</a:t>
            </a:fld>
            <a:endParaRPr lang="en-US" dirty="0"/>
          </a:p>
        </p:txBody>
      </p:sp>
      <p:sp>
        <p:nvSpPr>
          <p:cNvPr id="2" name="Rectangle 1"/>
          <p:cNvSpPr/>
          <p:nvPr/>
        </p:nvSpPr>
        <p:spPr>
          <a:xfrm>
            <a:off x="469387" y="424934"/>
            <a:ext cx="7592143"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Symbols and Elements</a:t>
            </a:r>
            <a:endParaRPr lang="en-US" sz="3200" b="1" dirty="0">
              <a:solidFill>
                <a:schemeClr val="accent1"/>
              </a:solidFill>
              <a:latin typeface="Times New Roman" panose="02020603050405020304" pitchFamily="18" charset="0"/>
              <a:ea typeface="+mj-ea"/>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1828197" y="1338101"/>
            <a:ext cx="7830154" cy="2104138"/>
          </a:xfrm>
          <a:prstGeom prst="rect">
            <a:avLst/>
          </a:prstGeom>
        </p:spPr>
      </p:pic>
      <p:pic>
        <p:nvPicPr>
          <p:cNvPr id="12" name="Picture 11"/>
          <p:cNvPicPr>
            <a:picLocks noChangeAspect="1"/>
          </p:cNvPicPr>
          <p:nvPr/>
        </p:nvPicPr>
        <p:blipFill rotWithShape="1">
          <a:blip r:embed="rId4"/>
          <a:srcRect t="2109"/>
          <a:stretch/>
        </p:blipFill>
        <p:spPr>
          <a:xfrm>
            <a:off x="1942497" y="4099023"/>
            <a:ext cx="7830154" cy="1997359"/>
          </a:xfrm>
          <a:prstGeom prst="rect">
            <a:avLst/>
          </a:prstGeom>
        </p:spPr>
      </p:pic>
      <p:sp>
        <p:nvSpPr>
          <p:cNvPr id="13" name="Rectangle 12"/>
          <p:cNvSpPr/>
          <p:nvPr/>
        </p:nvSpPr>
        <p:spPr>
          <a:xfrm>
            <a:off x="1218133" y="3509021"/>
            <a:ext cx="2440092" cy="523220"/>
          </a:xfrm>
          <a:prstGeom prst="rect">
            <a:avLst/>
          </a:prstGeom>
        </p:spPr>
        <p:txBody>
          <a:bodyPr wrap="none">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 equivalent to</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43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US" smtClean="0"/>
              <a:pPr/>
              <a:t>9</a:t>
            </a:fld>
            <a:endParaRPr lang="en-US" dirty="0"/>
          </a:p>
        </p:txBody>
      </p:sp>
      <p:sp>
        <p:nvSpPr>
          <p:cNvPr id="2" name="Rectangle 1"/>
          <p:cNvSpPr/>
          <p:nvPr/>
        </p:nvSpPr>
        <p:spPr>
          <a:xfrm>
            <a:off x="469387" y="424934"/>
            <a:ext cx="5756704" cy="584775"/>
          </a:xfrm>
          <a:prstGeom prst="rect">
            <a:avLst/>
          </a:prstGeom>
        </p:spPr>
        <p:txBody>
          <a:bodyPr wrap="none">
            <a:spAutoFit/>
          </a:bodyPr>
          <a:lstStyle/>
          <a:p>
            <a:pPr lvl="0">
              <a:spcBef>
                <a:spcPts val="640"/>
              </a:spcBef>
              <a:buClr>
                <a:schemeClr val="dk1"/>
              </a:buClr>
              <a:buSzPts val="3200"/>
            </a:pPr>
            <a:r>
              <a:rPr lang="en-US" sz="3200" b="1" dirty="0" smtClean="0">
                <a:solidFill>
                  <a:schemeClr val="accent1"/>
                </a:solidFill>
                <a:latin typeface="Times New Roman" panose="02020603050405020304" pitchFamily="18" charset="0"/>
                <a:ea typeface="+mj-ea"/>
                <a:cs typeface="Times New Roman" panose="02020603050405020304" pitchFamily="18" charset="0"/>
              </a:rPr>
              <a:t>Activity Diagrams: </a:t>
            </a:r>
            <a:r>
              <a:rPr lang="en-US" sz="3200" b="1" dirty="0" smtClean="0">
                <a:solidFill>
                  <a:srgbClr val="00B050"/>
                </a:solidFill>
                <a:latin typeface="Times New Roman" panose="02020603050405020304" pitchFamily="18" charset="0"/>
                <a:ea typeface="+mj-ea"/>
                <a:cs typeface="Times New Roman" panose="02020603050405020304" pitchFamily="18" charset="0"/>
              </a:rPr>
              <a:t>Example (1)</a:t>
            </a:r>
            <a:endParaRPr lang="en-US" sz="3200" b="1" dirty="0">
              <a:solidFill>
                <a:srgbClr val="00B050"/>
              </a:solidFill>
              <a:latin typeface="Times New Roman" panose="02020603050405020304" pitchFamily="18" charset="0"/>
              <a:ea typeface="+mj-ea"/>
              <a:cs typeface="Times New Roman" panose="02020603050405020304" pitchFamily="18" charset="0"/>
            </a:endParaRPr>
          </a:p>
        </p:txBody>
      </p:sp>
      <p:sp>
        <p:nvSpPr>
          <p:cNvPr id="5" name="Rectangle 4"/>
          <p:cNvSpPr/>
          <p:nvPr/>
        </p:nvSpPr>
        <p:spPr>
          <a:xfrm>
            <a:off x="899886" y="1418496"/>
            <a:ext cx="10101943" cy="4770537"/>
          </a:xfrm>
          <a:prstGeom prst="rect">
            <a:avLst/>
          </a:prstGeom>
        </p:spPr>
        <p:txBody>
          <a:bodyPr wrap="square">
            <a:spAutoFit/>
          </a:bodyPr>
          <a:lstStyle/>
          <a:p>
            <a:pPr marL="457200" indent="-457200">
              <a:spcAft>
                <a:spcPts val="1800"/>
              </a:spcAft>
              <a:buFont typeface="+mj-lt"/>
              <a:buAutoNum type="arabicParenR"/>
            </a:pPr>
            <a:r>
              <a:rPr lang="en-US" sz="2400" dirty="0">
                <a:latin typeface="Times New Roman" panose="02020603050405020304" pitchFamily="18" charset="0"/>
                <a:cs typeface="Times New Roman" panose="02020603050405020304" pitchFamily="18" charset="0"/>
              </a:rPr>
              <a:t>Suppose, after a hard day’s </a:t>
            </a:r>
            <a:r>
              <a:rPr lang="en-US" sz="2400" dirty="0" smtClean="0">
                <a:latin typeface="Times New Roman" panose="02020603050405020304" pitchFamily="18" charset="0"/>
                <a:cs typeface="Times New Roman" panose="02020603050405020304" pitchFamily="18" charset="0"/>
              </a:rPr>
              <a:t>work, you decide to </a:t>
            </a:r>
            <a:r>
              <a:rPr lang="en-US" sz="2400" dirty="0">
                <a:latin typeface="Times New Roman" panose="02020603050405020304" pitchFamily="18" charset="0"/>
                <a:cs typeface="Times New Roman" panose="02020603050405020304" pitchFamily="18" charset="0"/>
              </a:rPr>
              <a:t>make yourself </a:t>
            </a:r>
            <a:r>
              <a:rPr lang="en-US" sz="2400" dirty="0">
                <a:solidFill>
                  <a:srgbClr val="C00000"/>
                </a:solidFill>
                <a:latin typeface="Times New Roman" panose="02020603050405020304" pitchFamily="18" charset="0"/>
                <a:cs typeface="Times New Roman" panose="02020603050405020304" pitchFamily="18" charset="0"/>
              </a:rPr>
              <a:t>a hot drink</a:t>
            </a:r>
            <a:r>
              <a:rPr lang="en-US" sz="2400" dirty="0">
                <a:latin typeface="Times New Roman" panose="02020603050405020304" pitchFamily="18" charset="0"/>
                <a:cs typeface="Times New Roman" panose="02020603050405020304" pitchFamily="18" charset="0"/>
              </a:rPr>
              <a:t>. What do you do to achieve that goal? What are the </a:t>
            </a:r>
            <a:r>
              <a:rPr lang="en-US" sz="2400" dirty="0" smtClean="0">
                <a:latin typeface="Times New Roman" panose="02020603050405020304" pitchFamily="18" charset="0"/>
                <a:cs typeface="Times New Roman" panose="02020603050405020304" pitchFamily="18" charset="0"/>
              </a:rPr>
              <a:t>actions </a:t>
            </a:r>
            <a:r>
              <a:rPr lang="en-US" sz="2400" dirty="0">
                <a:latin typeface="Times New Roman" panose="02020603050405020304" pitchFamily="18" charset="0"/>
                <a:cs typeface="Times New Roman" panose="02020603050405020304" pitchFamily="18" charset="0"/>
              </a:rPr>
              <a:t>and how do you </a:t>
            </a:r>
            <a:r>
              <a:rPr lang="en-US" sz="2400" dirty="0" smtClean="0">
                <a:latin typeface="Times New Roman" panose="02020603050405020304" pitchFamily="18" charset="0"/>
                <a:cs typeface="Times New Roman" panose="02020603050405020304" pitchFamily="18" charset="0"/>
              </a:rPr>
              <a:t>organize </a:t>
            </a:r>
            <a:r>
              <a:rPr lang="en-US" sz="2400" dirty="0">
                <a:latin typeface="Times New Roman" panose="02020603050405020304" pitchFamily="18" charset="0"/>
                <a:cs typeface="Times New Roman" panose="02020603050405020304" pitchFamily="18" charset="0"/>
              </a:rPr>
              <a:t>them</a:t>
            </a:r>
            <a:r>
              <a:rPr lang="en-US" sz="2400" dirty="0" smtClean="0">
                <a:latin typeface="Times New Roman" panose="02020603050405020304" pitchFamily="18" charset="0"/>
                <a:cs typeface="Times New Roman" panose="02020603050405020304" pitchFamily="18" charset="0"/>
              </a:rPr>
              <a:t>?</a:t>
            </a:r>
          </a:p>
          <a:p>
            <a:pPr>
              <a:spcAft>
                <a:spcPts val="1800"/>
              </a:spcAft>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start with a </a:t>
            </a:r>
            <a:r>
              <a:rPr lang="en-US" sz="2400" b="1" dirty="0">
                <a:latin typeface="Times New Roman" panose="02020603050405020304" pitchFamily="18" charset="0"/>
                <a:cs typeface="Times New Roman" panose="02020603050405020304" pitchFamily="18" charset="0"/>
              </a:rPr>
              <a:t>process</a:t>
            </a:r>
            <a:r>
              <a:rPr lang="en-US" sz="2400" dirty="0">
                <a:latin typeface="Times New Roman" panose="02020603050405020304" pitchFamily="18" charset="0"/>
                <a:cs typeface="Times New Roman" panose="02020603050405020304" pitchFamily="18" charset="0"/>
              </a:rPr>
              <a:t> called </a:t>
            </a:r>
            <a:r>
              <a:rPr lang="en-US" sz="2400" u="sng" dirty="0">
                <a:latin typeface="Times New Roman" panose="02020603050405020304" pitchFamily="18" charset="0"/>
                <a:cs typeface="Times New Roman" panose="02020603050405020304" pitchFamily="18" charset="0"/>
              </a:rPr>
              <a:t>make hot drink</a:t>
            </a:r>
            <a:r>
              <a:rPr lang="en-US" sz="2400" dirty="0">
                <a:latin typeface="Times New Roman" panose="02020603050405020304" pitchFamily="18" charset="0"/>
                <a:cs typeface="Times New Roman" panose="02020603050405020304" pitchFamily="18" charset="0"/>
              </a:rPr>
              <a:t>. At the </a:t>
            </a:r>
            <a:r>
              <a:rPr lang="en-US" sz="2400" dirty="0" smtClean="0">
                <a:latin typeface="Times New Roman" panose="02020603050405020304" pitchFamily="18" charset="0"/>
                <a:cs typeface="Times New Roman" panose="02020603050405020304" pitchFamily="18" charset="0"/>
              </a:rPr>
              <a:t>center </a:t>
            </a:r>
            <a:r>
              <a:rPr lang="en-US" sz="2400" dirty="0">
                <a:latin typeface="Times New Roman" panose="02020603050405020304" pitchFamily="18" charset="0"/>
                <a:cs typeface="Times New Roman" panose="02020603050405020304" pitchFamily="18" charset="0"/>
              </a:rPr>
              <a:t>of this task is boiling water in a kettle.</a:t>
            </a:r>
          </a:p>
          <a:p>
            <a:pPr>
              <a:spcAft>
                <a:spcPts val="1200"/>
              </a:spcAft>
            </a:pPr>
            <a:r>
              <a:rPr lang="en-US" sz="2400" dirty="0">
                <a:latin typeface="Times New Roman" panose="02020603050405020304" pitchFamily="18" charset="0"/>
                <a:cs typeface="Times New Roman" panose="02020603050405020304" pitchFamily="18" charset="0"/>
              </a:rPr>
              <a:t>Usually, there are two steps.</a:t>
            </a:r>
          </a:p>
          <a:p>
            <a:pPr marL="863600" indent="-457200">
              <a:buFont typeface="+mj-lt"/>
              <a:buAutoNum type="arabicPeriod"/>
            </a:pPr>
            <a:r>
              <a:rPr lang="en-US" sz="2400" dirty="0" smtClean="0">
                <a:latin typeface="Times New Roman" panose="02020603050405020304" pitchFamily="18" charset="0"/>
                <a:cs typeface="Times New Roman" panose="02020603050405020304" pitchFamily="18" charset="0"/>
              </a:rPr>
              <a:t>Fill </a:t>
            </a:r>
            <a:r>
              <a:rPr lang="en-US" sz="2400" dirty="0">
                <a:latin typeface="Times New Roman" panose="02020603050405020304" pitchFamily="18" charset="0"/>
                <a:cs typeface="Times New Roman" panose="02020603050405020304" pitchFamily="18" charset="0"/>
              </a:rPr>
              <a:t>the kettle with water.</a:t>
            </a:r>
          </a:p>
          <a:p>
            <a:pPr marL="863600" indent="-457200">
              <a:buFont typeface="+mj-lt"/>
              <a:buAutoNum type="arabicPeriod"/>
            </a:pPr>
            <a:r>
              <a:rPr lang="en-US" sz="2400" dirty="0" smtClean="0">
                <a:latin typeface="Times New Roman" panose="02020603050405020304" pitchFamily="18" charset="0"/>
                <a:cs typeface="Times New Roman" panose="02020603050405020304" pitchFamily="18" charset="0"/>
              </a:rPr>
              <a:t>Boil </a:t>
            </a:r>
            <a:r>
              <a:rPr lang="en-US" sz="2400" dirty="0">
                <a:latin typeface="Times New Roman" panose="02020603050405020304" pitchFamily="18" charset="0"/>
                <a:cs typeface="Times New Roman" panose="02020603050405020304" pitchFamily="18" charset="0"/>
              </a:rPr>
              <a:t>the water</a:t>
            </a:r>
            <a:r>
              <a:rPr lang="en-US" sz="2400" dirty="0" smtClean="0">
                <a:latin typeface="Times New Roman" panose="02020603050405020304" pitchFamily="18" charset="0"/>
                <a:cs typeface="Times New Roman" panose="02020603050405020304" pitchFamily="18" charset="0"/>
              </a:rPr>
              <a:t>.</a:t>
            </a:r>
          </a:p>
          <a:p>
            <a:pPr marL="8636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begin with, we will consider instant coffee (as a particular scenario). Finally, you need a cup to drink from.</a:t>
            </a:r>
          </a:p>
        </p:txBody>
      </p:sp>
    </p:spTree>
    <p:extLst>
      <p:ext uri="{BB962C8B-B14F-4D97-AF65-F5344CB8AC3E}">
        <p14:creationId xmlns:p14="http://schemas.microsoft.com/office/powerpoint/2010/main" val="2532797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A9B47F-3DD8-4645-81DC-B88780643C07}">
  <ds:schemaRefs>
    <ds:schemaRef ds:uri="http://purl.org/dc/elements/1.1/"/>
    <ds:schemaRef ds:uri="http://purl.org/dc/dcmitype/"/>
    <ds:schemaRef ds:uri="71af3243-3dd4-4a8d-8c0d-dd76da1f02a5"/>
    <ds:schemaRef ds:uri="http://schemas.microsoft.com/office/2006/documentManagement/types"/>
    <ds:schemaRef ds:uri="http://purl.org/dc/terms/"/>
    <ds:schemaRef ds:uri="16c05727-aa75-4e4a-9b5f-8a80a116589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0</TotalTime>
  <Words>1660</Words>
  <Application>Microsoft Office PowerPoint</Application>
  <PresentationFormat>Widescreen</PresentationFormat>
  <Paragraphs>194</Paragraphs>
  <Slides>35</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Corbel</vt:lpstr>
      <vt:lpstr>Courier New</vt:lpstr>
      <vt:lpstr>Times</vt:lpstr>
      <vt:lpstr>Times New Roman</vt:lpstr>
      <vt:lpstr>Wingdings</vt:lpstr>
      <vt:lpstr>Wingdings 2</vt:lpstr>
      <vt:lpstr>Office Theme</vt:lpstr>
      <vt:lpstr>Software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2024-08-04T10:55:04Z</dcterms:created>
  <dcterms:modified xsi:type="dcterms:W3CDTF">2025-11-14T10:42:10Z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